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61" r:id="rId3"/>
    <p:sldId id="263" r:id="rId4"/>
    <p:sldId id="264" r:id="rId5"/>
    <p:sldId id="265" r:id="rId6"/>
    <p:sldId id="266" r:id="rId7"/>
    <p:sldId id="267" r:id="rId8"/>
    <p:sldId id="268" r:id="rId9"/>
    <p:sldId id="269" r:id="rId10"/>
    <p:sldId id="270" r:id="rId11"/>
    <p:sldId id="262" r:id="rId12"/>
    <p:sldId id="279" r:id="rId13"/>
    <p:sldId id="271" r:id="rId14"/>
    <p:sldId id="278" r:id="rId15"/>
    <p:sldId id="282" r:id="rId16"/>
    <p:sldId id="272" r:id="rId17"/>
    <p:sldId id="273" r:id="rId18"/>
    <p:sldId id="281" r:id="rId19"/>
    <p:sldId id="274" r:id="rId20"/>
    <p:sldId id="275" r:id="rId21"/>
    <p:sldId id="277"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319" autoAdjust="0"/>
    <p:restoredTop sz="71479" autoAdjust="0"/>
  </p:normalViewPr>
  <p:slideViewPr>
    <p:cSldViewPr snapToGrid="0" snapToObjects="1">
      <p:cViewPr>
        <p:scale>
          <a:sx n="85" d="100"/>
          <a:sy n="85" d="100"/>
        </p:scale>
        <p:origin x="-1880" y="-3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01440-EB46-B346-A20A-F58FD48877E3}" type="datetimeFigureOut">
              <a:rPr lang="en-US" smtClean="0"/>
              <a:t>8/27/12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A34217-35BD-D94D-9292-9B3C89C1AEBD}" type="slidenum">
              <a:rPr lang="en-US" smtClean="0"/>
              <a:t>‹#›</a:t>
            </a:fld>
            <a:endParaRPr lang="en-US"/>
          </a:p>
        </p:txBody>
      </p:sp>
    </p:spTree>
    <p:extLst>
      <p:ext uri="{BB962C8B-B14F-4D97-AF65-F5344CB8AC3E}">
        <p14:creationId xmlns:p14="http://schemas.microsoft.com/office/powerpoint/2010/main" val="1913129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bit.ly/h02uD1"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archive.org/web/web.php" TargetMode="External"/><Relationship Id="rId4" Type="http://schemas.openxmlformats.org/officeDocument/2006/relationships/hyperlink" Target="http://www.archive.org/index.html"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duckduckgo.com/goodies.html" TargetMode="External"/><Relationship Id="rId4" Type="http://schemas.openxmlformats.org/officeDocument/2006/relationships/hyperlink" Target="https://duckduckgo.com/privacy.html" TargetMode="External"/><Relationship Id="rId5" Type="http://schemas.openxmlformats.org/officeDocument/2006/relationships/hyperlink" Target="https://duckduckgo.com/about.html" TargetMode="External"/><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lucene.apache.org/java/" TargetMode="External"/><Relationship Id="rId4" Type="http://schemas.openxmlformats.org/officeDocument/2006/relationships/hyperlink" Target="http://lucene.apache.org/solr/" TargetMode="External"/><Relationship Id="rId5" Type="http://schemas.openxmlformats.org/officeDocument/2006/relationships/hyperlink" Target="http://tika.apache.org/" TargetMode="External"/><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Get to know the usage of quotes if you don’t already.</a:t>
            </a:r>
            <a:r>
              <a:rPr lang="en-US" baseline="0" dirty="0" smtClean="0"/>
              <a:t> Delete the word “the”</a:t>
            </a:r>
            <a:endParaRPr lang="en-US" dirty="0"/>
          </a:p>
        </p:txBody>
      </p:sp>
      <p:sp>
        <p:nvSpPr>
          <p:cNvPr id="4" name="Slide Number Placeholder 3"/>
          <p:cNvSpPr>
            <a:spLocks noGrp="1"/>
          </p:cNvSpPr>
          <p:nvPr>
            <p:ph type="sldNum" sz="quarter" idx="10"/>
          </p:nvPr>
        </p:nvSpPr>
        <p:spPr/>
        <p:txBody>
          <a:bodyPr/>
          <a:lstStyle/>
          <a:p>
            <a:fld id="{A290FC94-1E9F-1C43-A3AB-39FFFE82E9A7}"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only want to see results that contain </a:t>
            </a:r>
            <a:r>
              <a:rPr lang="en-US" i="1" dirty="0" smtClean="0"/>
              <a:t>all</a:t>
            </a:r>
            <a:r>
              <a:rPr lang="en-US" dirty="0" smtClean="0"/>
              <a:t> of what I’m searching for.” For example, doing a search for </a:t>
            </a:r>
            <a:r>
              <a:rPr lang="en-US" dirty="0" smtClean="0">
                <a:hlinkClick r:id="rId3"/>
              </a:rPr>
              <a:t>cats dogs</a:t>
            </a:r>
            <a:r>
              <a:rPr lang="en-US" dirty="0" smtClean="0"/>
              <a:t> has the potential to return results about only cats, only dogs, or cats and dogs. If you want to see to it that you see only results including cats </a:t>
            </a:r>
            <a:r>
              <a:rPr lang="en-US" i="1" dirty="0" smtClean="0"/>
              <a:t>and</a:t>
            </a:r>
            <a:r>
              <a:rPr lang="en-US" dirty="0" smtClean="0"/>
              <a:t> dogs,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290FC94-1E9F-1C43-A3AB-39FFFE82E9A7}"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site: operator basically tells Google “I want you to only show me results from specific Web sites or domains I specify.” </a:t>
            </a:r>
            <a:endParaRPr lang="en-US" dirty="0"/>
          </a:p>
        </p:txBody>
      </p:sp>
      <p:sp>
        <p:nvSpPr>
          <p:cNvPr id="4" name="Slide Number Placeholder 3"/>
          <p:cNvSpPr>
            <a:spLocks noGrp="1"/>
          </p:cNvSpPr>
          <p:nvPr>
            <p:ph type="sldNum" sz="quarter" idx="10"/>
          </p:nvPr>
        </p:nvSpPr>
        <p:spPr/>
        <p:txBody>
          <a:bodyPr/>
          <a:lstStyle/>
          <a:p>
            <a:fld id="{A290FC94-1E9F-1C43-A3AB-39FFFE82E9A7}"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 you can let Google use more synonyms and even focus the results on them. The ~ operator prompts Google to use more synonyms and related searches which gives you more clues on the topic:</a:t>
            </a:r>
            <a:endParaRPr lang="en-US" dirty="0"/>
          </a:p>
        </p:txBody>
      </p:sp>
      <p:sp>
        <p:nvSpPr>
          <p:cNvPr id="4" name="Slide Number Placeholder 3"/>
          <p:cNvSpPr>
            <a:spLocks noGrp="1"/>
          </p:cNvSpPr>
          <p:nvPr>
            <p:ph type="sldNum" sz="quarter" idx="10"/>
          </p:nvPr>
        </p:nvSpPr>
        <p:spPr/>
        <p:txBody>
          <a:bodyPr/>
          <a:lstStyle/>
          <a:p>
            <a:fld id="{A290FC94-1E9F-1C43-A3AB-39FFFE82E9A7}"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you can even prompt Google to search only for synonyms</a:t>
            </a:r>
            <a:r>
              <a:rPr lang="en-US" b="1" dirty="0" smtClean="0"/>
              <a:t> excluding the base search term</a:t>
            </a:r>
            <a:r>
              <a:rPr lang="en-US" dirty="0" smtClean="0"/>
              <a:t> from search results:</a:t>
            </a:r>
            <a:endParaRPr lang="en-US" dirty="0"/>
          </a:p>
        </p:txBody>
      </p:sp>
      <p:sp>
        <p:nvSpPr>
          <p:cNvPr id="4" name="Slide Number Placeholder 3"/>
          <p:cNvSpPr>
            <a:spLocks noGrp="1"/>
          </p:cNvSpPr>
          <p:nvPr>
            <p:ph type="sldNum" sz="quarter" idx="10"/>
          </p:nvPr>
        </p:nvSpPr>
        <p:spPr/>
        <p:txBody>
          <a:bodyPr/>
          <a:lstStyle/>
          <a:p>
            <a:fld id="{A290FC94-1E9F-1C43-A3AB-39FFFE82E9A7}"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Search Engine for Links</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12</a:t>
            </a:fld>
            <a:endParaRPr lang="en-US"/>
          </a:p>
        </p:txBody>
      </p:sp>
    </p:spTree>
    <p:extLst>
      <p:ext uri="{BB962C8B-B14F-4D97-AF65-F5344CB8AC3E}">
        <p14:creationId xmlns:p14="http://schemas.microsoft.com/office/powerpoint/2010/main" val="343163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a journalist looking to anticipate what readers are looking for, or if you’re looking for a historical search pattern.</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13</a:t>
            </a:fld>
            <a:endParaRPr lang="en-US"/>
          </a:p>
        </p:txBody>
      </p:sp>
    </p:spTree>
    <p:extLst>
      <p:ext uri="{BB962C8B-B14F-4D97-AF65-F5344CB8AC3E}">
        <p14:creationId xmlns:p14="http://schemas.microsoft.com/office/powerpoint/2010/main" val="172904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www.archive.org</a:t>
            </a:r>
            <a:r>
              <a:rPr lang="en-US" dirty="0" smtClean="0"/>
              <a:t>/web/</a:t>
            </a:r>
            <a:r>
              <a:rPr lang="en-US" dirty="0" err="1" smtClean="0"/>
              <a:t>web.php</a:t>
            </a:r>
            <a:endParaRPr lang="en-US" dirty="0" smtClean="0"/>
          </a:p>
          <a:p>
            <a:r>
              <a:rPr lang="en-US" dirty="0" smtClean="0"/>
              <a:t>150 billion web pages archived from 1996 to a few months ago.</a:t>
            </a:r>
          </a:p>
          <a:p>
            <a:r>
              <a:rPr lang="en-US" dirty="0" smtClean="0"/>
              <a:t>The Internet Archive's </a:t>
            </a:r>
            <a:r>
              <a:rPr lang="en-US" dirty="0" smtClean="0">
                <a:hlinkClick r:id="rId3"/>
              </a:rPr>
              <a:t>Wayback Machine</a:t>
            </a:r>
            <a:r>
              <a:rPr lang="en-US" dirty="0" smtClean="0"/>
              <a:t> allows you to search for Web pages no longer accessible to the public. Browse by date through over 150 billion pages archived since 1996.</a:t>
            </a:r>
          </a:p>
          <a:p>
            <a:endParaRPr lang="en-US" dirty="0" smtClean="0"/>
          </a:p>
          <a:p>
            <a:r>
              <a:rPr lang="en-US" dirty="0" smtClean="0"/>
              <a:t>For Dead Links, use </a:t>
            </a:r>
            <a:r>
              <a:rPr lang="en-US" i="1" dirty="0" smtClean="0"/>
              <a:t>Internet Archive</a:t>
            </a:r>
            <a:r>
              <a:rPr lang="en-US" dirty="0" smtClean="0"/>
              <a:t> to find a version of these sites.  Highlight and copy the URL, then go to the </a:t>
            </a:r>
            <a:r>
              <a:rPr lang="en-US" b="1" dirty="0" smtClean="0"/>
              <a:t>Way Back Machine at</a:t>
            </a:r>
            <a:r>
              <a:rPr lang="en-US" dirty="0" smtClean="0"/>
              <a:t> </a:t>
            </a:r>
            <a:r>
              <a:rPr lang="en-US" dirty="0" smtClean="0">
                <a:hlinkClick r:id="rId4"/>
              </a:rPr>
              <a:t>http://www.archive.org/index.html</a:t>
            </a:r>
            <a:r>
              <a:rPr lang="en-US" dirty="0" smtClean="0"/>
              <a:t>  and then paste the URL into the web address box.</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14</a:t>
            </a:fld>
            <a:endParaRPr lang="en-US"/>
          </a:p>
        </p:txBody>
      </p:sp>
    </p:spTree>
    <p:extLst>
      <p:ext uri="{BB962C8B-B14F-4D97-AF65-F5344CB8AC3E}">
        <p14:creationId xmlns:p14="http://schemas.microsoft.com/office/powerpoint/2010/main" val="245287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Contact information…. Assess credibility of website. Contact page, credentials,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15</a:t>
            </a:fld>
            <a:endParaRPr lang="en-US"/>
          </a:p>
        </p:txBody>
      </p:sp>
    </p:spTree>
    <p:extLst>
      <p:ext uri="{BB962C8B-B14F-4D97-AF65-F5344CB8AC3E}">
        <p14:creationId xmlns:p14="http://schemas.microsoft.com/office/powerpoint/2010/main" val="3688472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err="1" smtClean="0"/>
              <a:t>Greplin</a:t>
            </a:r>
            <a:r>
              <a:rPr lang="en-US" dirty="0" smtClean="0"/>
              <a:t> the search bar for your life." </a:t>
            </a:r>
            <a:r>
              <a:rPr lang="en-US" dirty="0" err="1" smtClean="0"/>
              <a:t>Greplin</a:t>
            </a:r>
            <a:r>
              <a:rPr lang="en-US" dirty="0" smtClean="0"/>
              <a:t> is a personal search engine that allows you to search all your online data in one easy place. </a:t>
            </a:r>
            <a:r>
              <a:rPr lang="en-US" dirty="0" err="1" smtClean="0"/>
              <a:t>Greplin</a:t>
            </a:r>
            <a:r>
              <a:rPr lang="en-US" dirty="0" smtClean="0"/>
              <a:t> indexes the information you create on different websites (like Gmail, Twitter and Facebook) and provides lightning fast search of all your information. Link your social media sites to </a:t>
            </a:r>
            <a:r>
              <a:rPr lang="en-US" dirty="0" err="1" smtClean="0"/>
              <a:t>Greplin</a:t>
            </a:r>
            <a:r>
              <a:rPr lang="en-US" dirty="0" smtClean="0"/>
              <a:t>. </a:t>
            </a:r>
          </a:p>
          <a:p>
            <a:endParaRPr lang="en-US" dirty="0" smtClean="0"/>
          </a:p>
          <a:p>
            <a:r>
              <a:rPr lang="en-US" dirty="0" err="1" smtClean="0"/>
              <a:t>Greplin</a:t>
            </a:r>
            <a:r>
              <a:rPr lang="en-US" dirty="0" smtClean="0"/>
              <a:t> to help users find stories they saw earlier and are trying to find again.</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16</a:t>
            </a:fld>
            <a:endParaRPr lang="en-US"/>
          </a:p>
        </p:txBody>
      </p:sp>
    </p:spTree>
    <p:extLst>
      <p:ext uri="{BB962C8B-B14F-4D97-AF65-F5344CB8AC3E}">
        <p14:creationId xmlns:p14="http://schemas.microsoft.com/office/powerpoint/2010/main" val="3320385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Helioid</a:t>
            </a:r>
            <a:r>
              <a:rPr lang="en-US" dirty="0" smtClean="0"/>
              <a:t> that </a:t>
            </a:r>
            <a:r>
              <a:rPr lang="en-US" dirty="0" err="1" smtClean="0"/>
              <a:t>colour</a:t>
            </a:r>
            <a:r>
              <a:rPr lang="en-US" dirty="0" smtClean="0"/>
              <a:t> codes results, making it more visually appealing. Firefox Chrome </a:t>
            </a:r>
            <a:r>
              <a:rPr lang="en-US" dirty="0" err="1" smtClean="0"/>
              <a:t>plugi</a:t>
            </a:r>
            <a:endParaRPr lang="en-US" dirty="0" smtClean="0"/>
          </a:p>
          <a:p>
            <a:r>
              <a:rPr lang="en-US" dirty="0" smtClean="0"/>
              <a:t>    the column on the left presents categories generated from the text of your search results</a:t>
            </a:r>
          </a:p>
          <a:p>
            <a:r>
              <a:rPr lang="en-US" dirty="0" smtClean="0"/>
              <a:t>    the color of the category boxes on the left coincides with the color of the result boxes in the center/right column.</a:t>
            </a:r>
          </a:p>
          <a:p>
            <a:r>
              <a:rPr lang="en-US" dirty="0" smtClean="0"/>
              <a:t>    each box represents a different result and is color coded to match its assigned category.</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17</a:t>
            </a:fld>
            <a:endParaRPr lang="en-US"/>
          </a:p>
        </p:txBody>
      </p:sp>
    </p:spTree>
    <p:extLst>
      <p:ext uri="{BB962C8B-B14F-4D97-AF65-F5344CB8AC3E}">
        <p14:creationId xmlns:p14="http://schemas.microsoft.com/office/powerpoint/2010/main" val="3460516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 not collect your history. Protect</a:t>
            </a:r>
            <a:r>
              <a:rPr lang="en-US" baseline="0" dirty="0" smtClean="0"/>
              <a:t> yourself from searching your computers and history. http://</a:t>
            </a:r>
            <a:r>
              <a:rPr lang="en-US" baseline="0" dirty="0" err="1" smtClean="0"/>
              <a:t>duckduckgo.com</a:t>
            </a:r>
            <a:r>
              <a:rPr lang="en-US" baseline="0" dirty="0" smtClean="0"/>
              <a:t>/ </a:t>
            </a:r>
            <a:r>
              <a:rPr lang="en-US" dirty="0" smtClean="0"/>
              <a:t>Use it to get </a:t>
            </a:r>
            <a:r>
              <a:rPr lang="en-US" sz="1200" u="none" strike="noStrike" kern="1200" dirty="0" smtClean="0">
                <a:solidFill>
                  <a:schemeClr val="tx1"/>
                </a:solidFill>
                <a:effectLst/>
                <a:latin typeface="+mn-lt"/>
                <a:ea typeface="+mn-ea"/>
                <a:cs typeface="+mn-cs"/>
                <a:hlinkClick r:id="rId3"/>
              </a:rPr>
              <a:t>way more instant answers</a:t>
            </a:r>
            <a:r>
              <a:rPr lang="en-US" dirty="0" smtClean="0"/>
              <a:t>, way less spam and </a:t>
            </a:r>
            <a:r>
              <a:rPr lang="en-US" sz="1200" u="none" strike="noStrike" kern="1200" dirty="0" smtClean="0">
                <a:solidFill>
                  <a:schemeClr val="tx1"/>
                </a:solidFill>
                <a:effectLst/>
                <a:latin typeface="+mn-lt"/>
                <a:ea typeface="+mn-ea"/>
                <a:cs typeface="+mn-cs"/>
                <a:hlinkClick r:id="rId4"/>
              </a:rPr>
              <a:t>real privacy</a:t>
            </a:r>
            <a:r>
              <a:rPr lang="en-US" dirty="0" smtClean="0"/>
              <a:t>, which we believe adds up to a much better overall search experience.  See our </a:t>
            </a:r>
            <a:r>
              <a:rPr lang="en-US" dirty="0" smtClean="0">
                <a:hlinkClick r:id="rId5"/>
              </a:rPr>
              <a:t>about page</a:t>
            </a:r>
            <a:r>
              <a:rPr lang="en-US" dirty="0" smtClean="0"/>
              <a:t> for more.</a:t>
            </a:r>
          </a:p>
          <a:p>
            <a:r>
              <a:rPr lang="en-US" dirty="0" smtClean="0"/>
              <a:t>Her Homepage</a:t>
            </a:r>
          </a:p>
          <a:p>
            <a:r>
              <a:rPr lang="en-US" dirty="0" smtClean="0"/>
              <a:t>Wikipedia entry</a:t>
            </a:r>
          </a:p>
          <a:p>
            <a:r>
              <a:rPr lang="en-US" dirty="0" smtClean="0"/>
              <a:t>Articles about</a:t>
            </a:r>
          </a:p>
          <a:p>
            <a:r>
              <a:rPr lang="en-US" dirty="0" smtClean="0"/>
              <a:t>Tour information</a:t>
            </a:r>
          </a:p>
          <a:p>
            <a:r>
              <a:rPr lang="en-US" dirty="0" smtClean="0"/>
              <a:t>IMDB page</a:t>
            </a:r>
          </a:p>
          <a:p>
            <a:r>
              <a:rPr lang="en-US" dirty="0" smtClean="0"/>
              <a:t>Biography pages etc.</a:t>
            </a:r>
          </a:p>
          <a:p>
            <a:endParaRPr lang="en-US" dirty="0" smtClean="0"/>
          </a:p>
          <a:p>
            <a:endParaRPr lang="en-US" dirty="0" smtClean="0"/>
          </a:p>
          <a:p>
            <a:r>
              <a:rPr lang="en-US" dirty="0" smtClean="0"/>
              <a:t>Definitions and </a:t>
            </a:r>
            <a:r>
              <a:rPr lang="en-US" dirty="0" err="1" smtClean="0"/>
              <a:t>wikipedia</a:t>
            </a:r>
            <a:r>
              <a:rPr lang="en-US" baseline="0" dirty="0" smtClean="0"/>
              <a:t> style results. Lady Gaga focuses on site with information on a topic. </a:t>
            </a:r>
            <a:r>
              <a:rPr lang="en-US" dirty="0" smtClean="0"/>
              <a:t>Basically they are all sites with information about </a:t>
            </a:r>
            <a:r>
              <a:rPr lang="en-US" i="1" dirty="0" smtClean="0"/>
              <a:t>her</a:t>
            </a:r>
            <a:r>
              <a:rPr lang="en-US" dirty="0" smtClean="0"/>
              <a:t>. Now switch to “Shopping” search by clicking the small trolley/cart by the query box. The results are; Zero-click</a:t>
            </a:r>
            <a:r>
              <a:rPr lang="en-US" baseline="0" dirty="0" smtClean="0"/>
              <a:t> results…. Rather than having to click on each site, provides summaries</a:t>
            </a:r>
          </a:p>
          <a:p>
            <a:r>
              <a:rPr lang="en-US" baseline="0" dirty="0" smtClean="0"/>
              <a:t>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18</a:t>
            </a:fld>
            <a:endParaRPr lang="en-US"/>
          </a:p>
        </p:txBody>
      </p:sp>
    </p:spTree>
    <p:extLst>
      <p:ext uri="{BB962C8B-B14F-4D97-AF65-F5344CB8AC3E}">
        <p14:creationId xmlns:p14="http://schemas.microsoft.com/office/powerpoint/2010/main" val="3593371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personal info if you know someone's email address </a:t>
            </a:r>
            <a:r>
              <a:rPr lang="en-US" dirty="0" err="1" smtClean="0"/>
              <a:t>bc</a:t>
            </a:r>
            <a:r>
              <a:rPr lang="en-US" dirty="0" smtClean="0"/>
              <a:t> people use the same email on </a:t>
            </a:r>
            <a:r>
              <a:rPr lang="en-US" dirty="0" err="1" smtClean="0"/>
              <a:t>mult</a:t>
            </a:r>
            <a:r>
              <a:rPr lang="en-US" dirty="0" smtClean="0"/>
              <a:t>. accounts. Username. email, name, </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19</a:t>
            </a:fld>
            <a:endParaRPr lang="en-US"/>
          </a:p>
        </p:txBody>
      </p:sp>
    </p:spTree>
    <p:extLst>
      <p:ext uri="{BB962C8B-B14F-4D97-AF65-F5344CB8AC3E}">
        <p14:creationId xmlns:p14="http://schemas.microsoft.com/office/powerpoint/2010/main" val="406793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how </a:t>
            </a:r>
            <a:r>
              <a:rPr lang="en-US" dirty="0" err="1" smtClean="0"/>
              <a:t>Qwiki</a:t>
            </a:r>
            <a:r>
              <a:rPr lang="en-US" dirty="0" smtClean="0"/>
              <a:t> (http://</a:t>
            </a:r>
            <a:r>
              <a:rPr lang="en-US" dirty="0" err="1" smtClean="0"/>
              <a:t>www.qwiki.com</a:t>
            </a:r>
            <a:r>
              <a:rPr lang="en-US" dirty="0" smtClean="0"/>
              <a:t>) could be used to engage </a:t>
            </a:r>
            <a:r>
              <a:rPr lang="en-US" dirty="0" err="1" smtClean="0"/>
              <a:t>usersbetter</a:t>
            </a:r>
            <a:r>
              <a:rPr lang="en-US" dirty="0" smtClean="0"/>
              <a:t>. </a:t>
            </a:r>
            <a:r>
              <a:rPr lang="en-US" dirty="0" err="1" smtClean="0"/>
              <a:t>iPad</a:t>
            </a:r>
            <a:r>
              <a:rPr lang="en-US" dirty="0" smtClean="0"/>
              <a:t> app</a:t>
            </a:r>
          </a:p>
          <a:p>
            <a:r>
              <a:rPr lang="en-US" dirty="0" err="1" smtClean="0"/>
              <a:t>Qwiki</a:t>
            </a:r>
            <a:r>
              <a:rPr lang="en-US" dirty="0" smtClean="0"/>
              <a:t> is working to deliver information in a format that's quintessentially human – via storytelling instead of search. We've all seen science fiction films (or read novels) where computers are able to collect data on behalf of humans, and present the most important details.</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20</a:t>
            </a:fld>
            <a:endParaRPr lang="en-US"/>
          </a:p>
        </p:txBody>
      </p:sp>
    </p:spTree>
    <p:extLst>
      <p:ext uri="{BB962C8B-B14F-4D97-AF65-F5344CB8AC3E}">
        <p14:creationId xmlns:p14="http://schemas.microsoft.com/office/powerpoint/2010/main" val="477062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crawled the website or page where it appears. It finds out where an image came from, how it is being used, if modified versions of the image exist, or if there is a higher resolution version.</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21</a:t>
            </a:fld>
            <a:endParaRPr lang="en-US"/>
          </a:p>
        </p:txBody>
      </p:sp>
    </p:spTree>
    <p:extLst>
      <p:ext uri="{BB962C8B-B14F-4D97-AF65-F5344CB8AC3E}">
        <p14:creationId xmlns:p14="http://schemas.microsoft.com/office/powerpoint/2010/main" val="3711292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Apache </a:t>
            </a:r>
            <a:r>
              <a:rPr lang="en-US" dirty="0" err="1" smtClean="0"/>
              <a:t>Nutch</a:t>
            </a:r>
            <a:r>
              <a:rPr lang="en-US" dirty="0" smtClean="0"/>
              <a:t> is an open source web-search software project. Stemming from </a:t>
            </a:r>
            <a:r>
              <a:rPr lang="en-US" dirty="0" smtClean="0">
                <a:hlinkClick r:id="rId3"/>
              </a:rPr>
              <a:t>Apache Lucene</a:t>
            </a:r>
            <a:r>
              <a:rPr lang="en-US" dirty="0" smtClean="0"/>
              <a:t>, it now builds on </a:t>
            </a:r>
            <a:r>
              <a:rPr lang="en-US" dirty="0" smtClean="0">
                <a:hlinkClick r:id="rId4"/>
              </a:rPr>
              <a:t>Apache Solr</a:t>
            </a:r>
            <a:r>
              <a:rPr lang="en-US" dirty="0" smtClean="0"/>
              <a:t> adding web-specifics, such as a crawler, a link-graph database and parsing support handled by </a:t>
            </a:r>
            <a:r>
              <a:rPr lang="en-US" dirty="0" smtClean="0">
                <a:hlinkClick r:id="rId5"/>
              </a:rPr>
              <a:t>Apache Tika</a:t>
            </a:r>
            <a:r>
              <a:rPr lang="en-US" dirty="0" smtClean="0"/>
              <a:t> for HTML and and array other document formats.</a:t>
            </a:r>
            <a:endParaRPr lang="en-US" dirty="0"/>
          </a:p>
        </p:txBody>
      </p:sp>
      <p:sp>
        <p:nvSpPr>
          <p:cNvPr id="4" name="Slide Number Placeholder 3"/>
          <p:cNvSpPr>
            <a:spLocks noGrp="1"/>
          </p:cNvSpPr>
          <p:nvPr>
            <p:ph type="sldNum" sz="quarter" idx="10"/>
          </p:nvPr>
        </p:nvSpPr>
        <p:spPr/>
        <p:txBody>
          <a:bodyPr/>
          <a:lstStyle/>
          <a:p>
            <a:fld id="{5DA34217-35BD-D94D-9292-9B3C89C1AEBD}" type="slidenum">
              <a:rPr lang="en-US" smtClean="0"/>
              <a:t>22</a:t>
            </a:fld>
            <a:endParaRPr lang="en-US"/>
          </a:p>
        </p:txBody>
      </p:sp>
    </p:spTree>
    <p:extLst>
      <p:ext uri="{BB962C8B-B14F-4D97-AF65-F5344CB8AC3E}">
        <p14:creationId xmlns:p14="http://schemas.microsoft.com/office/powerpoint/2010/main" val="2774987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D290233-0DD1-4A80-BB1E-9ADC3556DBB6}" type="datetimeFigureOut">
              <a:rPr lang="en-US" smtClean="0"/>
              <a:t>8/27/12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D290233-0DD1-4A80-BB1E-9ADC3556DBB6}" type="datetimeFigureOut">
              <a:rPr lang="en-US" smtClean="0"/>
              <a:t>8/27/12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D290233-0DD1-4A80-BB1E-9ADC3556DBB6}" type="datetimeFigureOut">
              <a:rPr lang="en-US" smtClean="0"/>
              <a:t>8/27/12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7D290233-0DD1-4A80-BB1E-9ADC3556DBB6}" type="datetimeFigureOut">
              <a:rPr lang="en-US" smtClean="0"/>
              <a:t>8/27/12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8/27/12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8/27/12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8/27/12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8/27/12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8/27/12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7D290233-0DD1-4A80-BB1E-9ADC3556DBB6}" type="datetimeFigureOut">
              <a:rPr lang="en-US" smtClean="0"/>
              <a:t>8/27/12</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erenacarpenter.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search?q=define+public+domain&amp;ie=utf-8&amp;oe=utf-8&amp;aq=t&amp;rls=org.mozilla:en-US:official&amp;client=firefox-a" TargetMode="Externa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bit.ly/i93jT5" TargetMode="External"/><Relationship Id="rId4" Type="http://schemas.openxmlformats.org/officeDocument/2006/relationships/hyperlink" Target="http://bit.ly/e7YcVP"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www.opensiteexplorer.org/" TargetMode="External"/><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m/insights/search/" TargetMode="External"/><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hyperlink" Target="http://www.archive.org/web/web.php" TargetMode="Externa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hyperlink" Target="http://who.is/" TargetMode="External"/><Relationship Id="rId4" Type="http://schemas.openxmlformats.org/officeDocument/2006/relationships/hyperlink" Target="http://www.domaintools.com/" TargetMode="External"/><Relationship Id="rId5" Type="http://schemas.openxmlformats.org/officeDocument/2006/relationships/hyperlink" Target="http://www.aboutus.org/"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hyperlink" Target="https://www.greplin.com/" TargetMode="External"/><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hyperlink" Target="http://www.helioid.com/"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hyperlink" Target="http://duckduckgo.com/" TargetMode="External"/><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hyperlink" Target="http://www.spokeo.com/email-search" TargetMode="External"/><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hyperlink" Target="http://www.qwiki.com/" TargetMode="External"/><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hyperlink" Target="http://www.tineye.com/" TargetMode="External"/><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hyperlink" Target="http://needlebase.com/" TargetMode="External"/><Relationship Id="rId4" Type="http://schemas.openxmlformats.org/officeDocument/2006/relationships/hyperlink" Target="https://scraperwiki.com/"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Search and the Future of Search</a:t>
            </a:r>
            <a:endParaRPr lang="en-US" dirty="0"/>
          </a:p>
        </p:txBody>
      </p:sp>
      <p:sp>
        <p:nvSpPr>
          <p:cNvPr id="3" name="Subtitle 2"/>
          <p:cNvSpPr>
            <a:spLocks noGrp="1"/>
          </p:cNvSpPr>
          <p:nvPr>
            <p:ph type="subTitle" idx="1"/>
          </p:nvPr>
        </p:nvSpPr>
        <p:spPr/>
        <p:txBody>
          <a:bodyPr/>
          <a:lstStyle/>
          <a:p>
            <a:r>
              <a:rPr lang="en-US" dirty="0" smtClean="0"/>
              <a:t>By Serena Carpenter</a:t>
            </a:r>
          </a:p>
          <a:p>
            <a:r>
              <a:rPr lang="en-US" dirty="0" smtClean="0">
                <a:hlinkClick r:id="rId2"/>
              </a:rPr>
              <a:t>http://serenacarpenter.com</a:t>
            </a:r>
            <a:endParaRPr lang="en-US" dirty="0" smtClean="0"/>
          </a:p>
          <a:p>
            <a:r>
              <a:rPr lang="en-US" dirty="0" smtClean="0"/>
              <a:t>@</a:t>
            </a:r>
            <a:r>
              <a:rPr lang="en-US" dirty="0" err="1" smtClean="0"/>
              <a:t>drcarp</a:t>
            </a:r>
            <a:endParaRPr lang="en-US" dirty="0"/>
          </a:p>
        </p:txBody>
      </p:sp>
    </p:spTree>
    <p:extLst>
      <p:ext uri="{BB962C8B-B14F-4D97-AF65-F5344CB8AC3E}">
        <p14:creationId xmlns:p14="http://schemas.microsoft.com/office/powerpoint/2010/main" val="1909241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Smarter</a:t>
            </a:r>
            <a:endParaRPr lang="en-US" dirty="0"/>
          </a:p>
        </p:txBody>
      </p:sp>
      <p:pic>
        <p:nvPicPr>
          <p:cNvPr id="5" name="Picture 4" descr="Screen shot 2012-01-04 at 2.10.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241" y="2977029"/>
            <a:ext cx="6883400" cy="1397000"/>
          </a:xfrm>
          <a:prstGeom prst="rect">
            <a:avLst/>
          </a:prstGeom>
        </p:spPr>
      </p:pic>
    </p:spTree>
    <p:extLst>
      <p:ext uri="{BB962C8B-B14F-4D97-AF65-F5344CB8AC3E}">
        <p14:creationId xmlns:p14="http://schemas.microsoft.com/office/powerpoint/2010/main" val="664052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a:t>
            </a:r>
            <a:endParaRPr lang="en-US" dirty="0"/>
          </a:p>
        </p:txBody>
      </p:sp>
      <p:sp>
        <p:nvSpPr>
          <p:cNvPr id="3" name="Content Placeholder 2"/>
          <p:cNvSpPr>
            <a:spLocks noGrp="1"/>
          </p:cNvSpPr>
          <p:nvPr>
            <p:ph idx="1"/>
          </p:nvPr>
        </p:nvSpPr>
        <p:spPr/>
        <p:txBody>
          <a:bodyPr/>
          <a:lstStyle/>
          <a:p>
            <a:r>
              <a:rPr lang="en-US" dirty="0" smtClean="0"/>
              <a:t>Defaults to 10 – BAD</a:t>
            </a:r>
          </a:p>
          <a:p>
            <a:r>
              <a:rPr lang="en-US" dirty="0" smtClean="0"/>
              <a:t>Vary keywords</a:t>
            </a:r>
          </a:p>
          <a:p>
            <a:r>
              <a:rPr lang="en-US" dirty="0" smtClean="0"/>
              <a:t>Math</a:t>
            </a:r>
          </a:p>
          <a:p>
            <a:pPr>
              <a:buNone/>
            </a:pPr>
            <a:r>
              <a:rPr lang="en-US" dirty="0" smtClean="0"/>
              <a:t> </a:t>
            </a:r>
          </a:p>
        </p:txBody>
      </p:sp>
    </p:spTree>
    <p:extLst>
      <p:ext uri="{BB962C8B-B14F-4D97-AF65-F5344CB8AC3E}">
        <p14:creationId xmlns:p14="http://schemas.microsoft.com/office/powerpoint/2010/main" val="683860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Quotations</a:t>
            </a:r>
            <a:endParaRPr lang="en-US" dirty="0"/>
          </a:p>
        </p:txBody>
      </p:sp>
      <p:sp>
        <p:nvSpPr>
          <p:cNvPr id="3" name="Content Placeholder 2"/>
          <p:cNvSpPr>
            <a:spLocks noGrp="1"/>
          </p:cNvSpPr>
          <p:nvPr>
            <p:ph idx="1"/>
          </p:nvPr>
        </p:nvSpPr>
        <p:spPr/>
        <p:txBody>
          <a:bodyPr/>
          <a:lstStyle/>
          <a:p>
            <a:r>
              <a:rPr lang="en-US" dirty="0" smtClean="0"/>
              <a:t>serena carpenter </a:t>
            </a:r>
            <a:r>
              <a:rPr lang="en-US" dirty="0" err="1" smtClean="0"/>
              <a:t>vs</a:t>
            </a:r>
            <a:r>
              <a:rPr lang="en-US" dirty="0" smtClean="0"/>
              <a:t> “serena carpenter”</a:t>
            </a:r>
            <a:endParaRPr lang="en-US" dirty="0"/>
          </a:p>
        </p:txBody>
      </p:sp>
    </p:spTree>
    <p:extLst>
      <p:ext uri="{BB962C8B-B14F-4D97-AF65-F5344CB8AC3E}">
        <p14:creationId xmlns:p14="http://schemas.microsoft.com/office/powerpoint/2010/main" val="361200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a:t>
            </a:r>
            <a:endParaRPr lang="en-US" dirty="0"/>
          </a:p>
        </p:txBody>
      </p:sp>
      <p:pic>
        <p:nvPicPr>
          <p:cNvPr id="6" name="Content Placeholder 5" descr="Screen shot 2011-01-17 at 6.55.25 PM.png"/>
          <p:cNvPicPr>
            <a:picLocks noGrp="1" noChangeAspect="1"/>
          </p:cNvPicPr>
          <p:nvPr>
            <p:ph idx="1"/>
          </p:nvPr>
        </p:nvPicPr>
        <p:blipFill>
          <a:blip r:embed="rId3"/>
          <a:srcRect l="-17759" r="-17759"/>
          <a:stretch>
            <a:fillRect/>
          </a:stretch>
        </p:blipFill>
        <p:spPr/>
      </p:pic>
    </p:spTree>
    <p:extLst>
      <p:ext uri="{BB962C8B-B14F-4D97-AF65-F5344CB8AC3E}">
        <p14:creationId xmlns:p14="http://schemas.microsoft.com/office/powerpoint/2010/main" val="29963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a:t>
            </a:r>
            <a:endParaRPr lang="en-US" dirty="0"/>
          </a:p>
        </p:txBody>
      </p:sp>
      <p:sp>
        <p:nvSpPr>
          <p:cNvPr id="3" name="Content Placeholder 2"/>
          <p:cNvSpPr>
            <a:spLocks noGrp="1"/>
          </p:cNvSpPr>
          <p:nvPr>
            <p:ph idx="1"/>
          </p:nvPr>
        </p:nvSpPr>
        <p:spPr/>
        <p:txBody>
          <a:bodyPr/>
          <a:lstStyle/>
          <a:p>
            <a:r>
              <a:rPr lang="en-US" dirty="0" smtClean="0"/>
              <a:t>define </a:t>
            </a:r>
            <a:r>
              <a:rPr lang="en-US" dirty="0" smtClean="0">
                <a:hlinkClick r:id="rId2"/>
              </a:rPr>
              <a:t>public domain</a:t>
            </a:r>
            <a:endParaRPr lang="en-US" dirty="0"/>
          </a:p>
        </p:txBody>
      </p:sp>
      <p:pic>
        <p:nvPicPr>
          <p:cNvPr id="4" name="Picture 3" descr="Screen shot 2011-01-17 at 6.51.45 PM.png"/>
          <p:cNvPicPr>
            <a:picLocks noChangeAspect="1"/>
          </p:cNvPicPr>
          <p:nvPr/>
        </p:nvPicPr>
        <p:blipFill>
          <a:blip r:embed="rId3"/>
          <a:stretch>
            <a:fillRect/>
          </a:stretch>
        </p:blipFill>
        <p:spPr>
          <a:xfrm>
            <a:off x="871566" y="2158527"/>
            <a:ext cx="7095362" cy="4474019"/>
          </a:xfrm>
          <a:prstGeom prst="rect">
            <a:avLst/>
          </a:prstGeom>
        </p:spPr>
      </p:pic>
    </p:spTree>
    <p:extLst>
      <p:ext uri="{BB962C8B-B14F-4D97-AF65-F5344CB8AC3E}">
        <p14:creationId xmlns:p14="http://schemas.microsoft.com/office/powerpoint/2010/main" val="194518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ite:</a:t>
            </a:r>
            <a:endParaRPr lang="en-US" dirty="0"/>
          </a:p>
        </p:txBody>
      </p:sp>
      <p:sp>
        <p:nvSpPr>
          <p:cNvPr id="3" name="Content Placeholder 2"/>
          <p:cNvSpPr>
            <a:spLocks noGrp="1"/>
          </p:cNvSpPr>
          <p:nvPr>
            <p:ph idx="1"/>
          </p:nvPr>
        </p:nvSpPr>
        <p:spPr/>
        <p:txBody>
          <a:bodyPr/>
          <a:lstStyle/>
          <a:p>
            <a:r>
              <a:rPr lang="en-US" dirty="0" smtClean="0">
                <a:hlinkClick r:id="rId3"/>
              </a:rPr>
              <a:t>site:edu “Search Engines”</a:t>
            </a:r>
            <a:r>
              <a:rPr lang="en-US" dirty="0" smtClean="0"/>
              <a:t> </a:t>
            </a:r>
          </a:p>
          <a:p>
            <a:r>
              <a:rPr lang="en-US" dirty="0" smtClean="0">
                <a:hlinkClick r:id="rId4"/>
              </a:rPr>
              <a:t>site:harvard.edu “Search Engines”</a:t>
            </a:r>
            <a:endParaRPr lang="en-US" dirty="0" smtClean="0"/>
          </a:p>
          <a:p>
            <a:r>
              <a:rPr lang="en-US" dirty="0" err="1" smtClean="0"/>
              <a:t>iraq</a:t>
            </a:r>
            <a:r>
              <a:rPr lang="en-US" dirty="0" smtClean="0"/>
              <a:t> </a:t>
            </a:r>
            <a:r>
              <a:rPr lang="en-US" dirty="0" err="1" smtClean="0"/>
              <a:t>site:nytimes.com</a:t>
            </a:r>
            <a:r>
              <a:rPr lang="en-US" dirty="0" smtClean="0"/>
              <a:t> </a:t>
            </a:r>
          </a:p>
          <a:p>
            <a:r>
              <a:rPr lang="en-US" dirty="0" err="1" smtClean="0"/>
              <a:t>iraq</a:t>
            </a:r>
            <a:r>
              <a:rPr lang="en-US" dirty="0" smtClean="0"/>
              <a:t> </a:t>
            </a:r>
            <a:r>
              <a:rPr lang="en-US" dirty="0" err="1" smtClean="0"/>
              <a:t>site:.gov</a:t>
            </a:r>
            <a:r>
              <a:rPr lang="en-US" dirty="0" smtClean="0"/>
              <a:t> </a:t>
            </a:r>
            <a:endParaRPr lang="en-US" dirty="0"/>
          </a:p>
        </p:txBody>
      </p:sp>
    </p:spTree>
    <p:extLst>
      <p:ext uri="{BB962C8B-B14F-4D97-AF65-F5344CB8AC3E}">
        <p14:creationId xmlns:p14="http://schemas.microsoft.com/office/powerpoint/2010/main" val="3056275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84002" y="1202098"/>
            <a:ext cx="7442200" cy="4521200"/>
          </a:xfrm>
          <a:prstGeom prst="rect">
            <a:avLst/>
          </a:prstGeom>
        </p:spPr>
      </p:pic>
    </p:spTree>
    <p:extLst>
      <p:ext uri="{BB962C8B-B14F-4D97-AF65-F5344CB8AC3E}">
        <p14:creationId xmlns:p14="http://schemas.microsoft.com/office/powerpoint/2010/main" val="136921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a:r>
            <a:br>
              <a:rPr lang="en-US" dirty="0" smtClean="0"/>
            </a:br>
            <a:r>
              <a:rPr lang="en-US" dirty="0" smtClean="0"/>
              <a:t>jaguar -cars -football</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543605" y="1600200"/>
            <a:ext cx="5562600" cy="4770438"/>
          </a:xfrm>
          <a:prstGeom prst="rect">
            <a:avLst/>
          </a:prstGeom>
        </p:spPr>
      </p:pic>
    </p:spTree>
    <p:extLst>
      <p:ext uri="{BB962C8B-B14F-4D97-AF65-F5344CB8AC3E}">
        <p14:creationId xmlns:p14="http://schemas.microsoft.com/office/powerpoint/2010/main" val="52334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lyrics</a:t>
            </a:r>
            <a:endParaRPr lang="en-US" dirty="0"/>
          </a:p>
        </p:txBody>
      </p:sp>
      <p:pic>
        <p:nvPicPr>
          <p:cNvPr id="4" name="Content Placeholder 3" descr="Screen shot 2011-01-17 at 6.50.49 PM.png"/>
          <p:cNvPicPr>
            <a:picLocks noGrp="1" noChangeAspect="1"/>
          </p:cNvPicPr>
          <p:nvPr>
            <p:ph idx="1"/>
          </p:nvPr>
        </p:nvPicPr>
        <p:blipFill>
          <a:blip r:embed="rId2"/>
          <a:srcRect l="-8582" r="-8582"/>
          <a:stretch>
            <a:fillRect/>
          </a:stretch>
        </p:blipFill>
        <p:spPr/>
      </p:pic>
    </p:spTree>
    <p:extLst>
      <p:ext uri="{BB962C8B-B14F-4D97-AF65-F5344CB8AC3E}">
        <p14:creationId xmlns:p14="http://schemas.microsoft.com/office/powerpoint/2010/main" val="1806952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0518" y="374783"/>
            <a:ext cx="8251125" cy="5059564"/>
          </a:xfrm>
          <a:prstGeom prst="rect">
            <a:avLst/>
          </a:prstGeom>
        </p:spPr>
      </p:pic>
    </p:spTree>
    <p:extLst>
      <p:ext uri="{BB962C8B-B14F-4D97-AF65-F5344CB8AC3E}">
        <p14:creationId xmlns:p14="http://schemas.microsoft.com/office/powerpoint/2010/main" val="2599608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Site Explorer</a:t>
            </a:r>
            <a:endParaRPr lang="en-US" dirty="0"/>
          </a:p>
        </p:txBody>
      </p:sp>
      <p:pic>
        <p:nvPicPr>
          <p:cNvPr id="4" name="Content Placeholder 3" descr="Screen shot 2012-01-04 at 2.57.08 PM.png">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rcRect l="6925" r="6925"/>
          <a:stretch>
            <a:fillRect/>
          </a:stretch>
        </p:blipFill>
        <p:spPr/>
      </p:pic>
    </p:spTree>
    <p:extLst>
      <p:ext uri="{BB962C8B-B14F-4D97-AF65-F5344CB8AC3E}">
        <p14:creationId xmlns:p14="http://schemas.microsoft.com/office/powerpoint/2010/main" val="351269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Insights</a:t>
            </a:r>
            <a:endParaRPr lang="en-US" dirty="0"/>
          </a:p>
        </p:txBody>
      </p:sp>
      <p:pic>
        <p:nvPicPr>
          <p:cNvPr id="4" name="Content Placeholder 3" descr="Screen shot 2012-01-04 at 2.22.00 PM.png">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rcRect t="7099" b="7099"/>
          <a:stretch>
            <a:fillRect/>
          </a:stretch>
        </p:blipFill>
        <p:spPr/>
      </p:pic>
    </p:spTree>
    <p:extLst>
      <p:ext uri="{BB962C8B-B14F-4D97-AF65-F5344CB8AC3E}">
        <p14:creationId xmlns:p14="http://schemas.microsoft.com/office/powerpoint/2010/main" val="1773631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Wayback</a:t>
            </a:r>
            <a:r>
              <a:rPr lang="en-US" dirty="0" smtClean="0"/>
              <a:t> Machine</a:t>
            </a:r>
            <a:endParaRPr lang="en-US" dirty="0"/>
          </a:p>
        </p:txBody>
      </p:sp>
      <p:pic>
        <p:nvPicPr>
          <p:cNvPr id="6" name="Picture 5" descr="Screen shot 2012-01-04 at 2.58.57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13" y="3030445"/>
            <a:ext cx="7455647" cy="1206380"/>
          </a:xfrm>
          <a:prstGeom prst="rect">
            <a:avLst/>
          </a:prstGeom>
        </p:spPr>
      </p:pic>
    </p:spTree>
    <p:extLst>
      <p:ext uri="{BB962C8B-B14F-4D97-AF65-F5344CB8AC3E}">
        <p14:creationId xmlns:p14="http://schemas.microsoft.com/office/powerpoint/2010/main" val="2451491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Domain Owner</a:t>
            </a:r>
            <a:endParaRPr lang="en-US" dirty="0"/>
          </a:p>
        </p:txBody>
      </p:sp>
      <p:sp>
        <p:nvSpPr>
          <p:cNvPr id="7" name="Content Placeholder 6"/>
          <p:cNvSpPr>
            <a:spLocks noGrp="1"/>
          </p:cNvSpPr>
          <p:nvPr>
            <p:ph idx="1"/>
          </p:nvPr>
        </p:nvSpPr>
        <p:spPr/>
        <p:txBody>
          <a:bodyPr/>
          <a:lstStyle/>
          <a:p>
            <a:r>
              <a:rPr lang="en-US" dirty="0" smtClean="0">
                <a:hlinkClick r:id="rId3"/>
              </a:rPr>
              <a:t>who.is</a:t>
            </a:r>
            <a:endParaRPr lang="en-US" dirty="0" smtClean="0"/>
          </a:p>
          <a:p>
            <a:r>
              <a:rPr lang="en-US" dirty="0" smtClean="0">
                <a:hlinkClick r:id="rId4"/>
              </a:rPr>
              <a:t>domaintools</a:t>
            </a:r>
            <a:endParaRPr lang="en-US" dirty="0" smtClean="0"/>
          </a:p>
          <a:p>
            <a:r>
              <a:rPr lang="en-US" dirty="0" err="1" smtClean="0">
                <a:hlinkClick r:id="rId5"/>
              </a:rPr>
              <a:t>aboutus</a:t>
            </a:r>
            <a:endParaRPr lang="en-US" dirty="0" smtClean="0"/>
          </a:p>
          <a:p>
            <a:endParaRPr lang="en-US" dirty="0"/>
          </a:p>
        </p:txBody>
      </p:sp>
    </p:spTree>
    <p:extLst>
      <p:ext uri="{BB962C8B-B14F-4D97-AF65-F5344CB8AC3E}">
        <p14:creationId xmlns:p14="http://schemas.microsoft.com/office/powerpoint/2010/main" val="3442520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Greplin</a:t>
            </a:r>
            <a:endParaRPr lang="en-US" dirty="0"/>
          </a:p>
        </p:txBody>
      </p:sp>
      <p:pic>
        <p:nvPicPr>
          <p:cNvPr id="7" name="Picture 6" descr="Screen shot 2012-01-04 at 3.04.16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2262" y="1843741"/>
            <a:ext cx="5839385" cy="4142223"/>
          </a:xfrm>
          <a:prstGeom prst="rect">
            <a:avLst/>
          </a:prstGeom>
        </p:spPr>
      </p:pic>
    </p:spTree>
    <p:extLst>
      <p:ext uri="{BB962C8B-B14F-4D97-AF65-F5344CB8AC3E}">
        <p14:creationId xmlns:p14="http://schemas.microsoft.com/office/powerpoint/2010/main" val="15928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Helioid</a:t>
            </a:r>
            <a:endParaRPr lang="en-US" dirty="0"/>
          </a:p>
        </p:txBody>
      </p:sp>
      <p:pic>
        <p:nvPicPr>
          <p:cNvPr id="4" name="Picture 3" descr="Screen shot 2012-01-04 at 3.07.04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13" y="1466850"/>
            <a:ext cx="7124700" cy="4686300"/>
          </a:xfrm>
          <a:prstGeom prst="rect">
            <a:avLst/>
          </a:prstGeom>
        </p:spPr>
      </p:pic>
    </p:spTree>
    <p:extLst>
      <p:ext uri="{BB962C8B-B14F-4D97-AF65-F5344CB8AC3E}">
        <p14:creationId xmlns:p14="http://schemas.microsoft.com/office/powerpoint/2010/main" val="1658239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DuckDuckGo</a:t>
            </a:r>
            <a:endParaRPr lang="en-US" dirty="0"/>
          </a:p>
        </p:txBody>
      </p:sp>
      <p:pic>
        <p:nvPicPr>
          <p:cNvPr id="5" name="Picture 4" descr="Screen shot 2012-01-04 at 3.21.40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5283" y="2547471"/>
            <a:ext cx="6553200" cy="1778000"/>
          </a:xfrm>
          <a:prstGeom prst="rect">
            <a:avLst/>
          </a:prstGeom>
        </p:spPr>
      </p:pic>
    </p:spTree>
    <p:extLst>
      <p:ext uri="{BB962C8B-B14F-4D97-AF65-F5344CB8AC3E}">
        <p14:creationId xmlns:p14="http://schemas.microsoft.com/office/powerpoint/2010/main" val="93309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Spokeo</a:t>
            </a:r>
            <a:endParaRPr lang="en-US" dirty="0"/>
          </a:p>
        </p:txBody>
      </p:sp>
      <p:pic>
        <p:nvPicPr>
          <p:cNvPr id="5" name="Picture 4" descr="Screen shot 2012-01-04 at 3.07.49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728" y="2538879"/>
            <a:ext cx="7658100" cy="1765300"/>
          </a:xfrm>
          <a:prstGeom prst="rect">
            <a:avLst/>
          </a:prstGeom>
        </p:spPr>
      </p:pic>
    </p:spTree>
    <p:extLst>
      <p:ext uri="{BB962C8B-B14F-4D97-AF65-F5344CB8AC3E}">
        <p14:creationId xmlns:p14="http://schemas.microsoft.com/office/powerpoint/2010/main" val="1899813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Qwiki</a:t>
            </a:r>
            <a:endParaRPr lang="en-US" dirty="0"/>
          </a:p>
        </p:txBody>
      </p:sp>
      <p:pic>
        <p:nvPicPr>
          <p:cNvPr id="4" name="Picture 3" descr="Screen shot 2012-01-04 at 3.11.38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2253" y="2268071"/>
            <a:ext cx="4140200" cy="3352800"/>
          </a:xfrm>
          <a:prstGeom prst="rect">
            <a:avLst/>
          </a:prstGeom>
        </p:spPr>
      </p:pic>
    </p:spTree>
    <p:extLst>
      <p:ext uri="{BB962C8B-B14F-4D97-AF65-F5344CB8AC3E}">
        <p14:creationId xmlns:p14="http://schemas.microsoft.com/office/powerpoint/2010/main" val="3237892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TinEye</a:t>
            </a:r>
            <a:endParaRPr lang="en-US" dirty="0"/>
          </a:p>
        </p:txBody>
      </p:sp>
      <p:pic>
        <p:nvPicPr>
          <p:cNvPr id="6" name="Picture 5" descr="Screen shot 2012-01-04 at 3.12.32 P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13" y="2290482"/>
            <a:ext cx="6985000" cy="2590800"/>
          </a:xfrm>
          <a:prstGeom prst="rect">
            <a:avLst/>
          </a:prstGeom>
        </p:spPr>
      </p:pic>
    </p:spTree>
    <p:extLst>
      <p:ext uri="{BB962C8B-B14F-4D97-AF65-F5344CB8AC3E}">
        <p14:creationId xmlns:p14="http://schemas.microsoft.com/office/powerpoint/2010/main" val="3716574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Scraping</a:t>
            </a:r>
            <a:endParaRPr lang="en-US" dirty="0"/>
          </a:p>
        </p:txBody>
      </p:sp>
      <p:sp>
        <p:nvSpPr>
          <p:cNvPr id="3" name="Content Placeholder 2"/>
          <p:cNvSpPr>
            <a:spLocks noGrp="1"/>
          </p:cNvSpPr>
          <p:nvPr>
            <p:ph idx="1"/>
          </p:nvPr>
        </p:nvSpPr>
        <p:spPr/>
        <p:txBody>
          <a:bodyPr/>
          <a:lstStyle/>
          <a:p>
            <a:r>
              <a:rPr lang="en-US" dirty="0" smtClean="0">
                <a:hlinkClick r:id="rId3"/>
              </a:rPr>
              <a:t>Needlebase</a:t>
            </a:r>
            <a:endParaRPr lang="en-US" dirty="0" smtClean="0"/>
          </a:p>
          <a:p>
            <a:r>
              <a:rPr lang="en-US" dirty="0" err="1" smtClean="0">
                <a:hlinkClick r:id="rId4"/>
              </a:rPr>
              <a:t>ScraperWiki</a:t>
            </a:r>
            <a:endParaRPr lang="en-US" dirty="0" smtClean="0"/>
          </a:p>
          <a:p>
            <a:r>
              <a:rPr lang="en-US" dirty="0" err="1" smtClean="0"/>
              <a:t>Nutch</a:t>
            </a:r>
            <a:endParaRPr lang="en-US" dirty="0" smtClean="0"/>
          </a:p>
          <a:p>
            <a:r>
              <a:rPr lang="en-US" dirty="0" err="1" smtClean="0"/>
              <a:t>Heritrix</a:t>
            </a:r>
            <a:endParaRPr lang="en-US" dirty="0"/>
          </a:p>
        </p:txBody>
      </p:sp>
    </p:spTree>
    <p:extLst>
      <p:ext uri="{BB962C8B-B14F-4D97-AF65-F5344CB8AC3E}">
        <p14:creationId xmlns:p14="http://schemas.microsoft.com/office/powerpoint/2010/main" val="1979847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156</TotalTime>
  <Words>741</Words>
  <Application>Microsoft Macintosh PowerPoint</Application>
  <PresentationFormat>On-screen Show (4:3)</PresentationFormat>
  <Paragraphs>94</Paragraphs>
  <Slides>22</Slides>
  <Notes>16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Capital</vt:lpstr>
      <vt:lpstr>Search and the Future of Search</vt:lpstr>
      <vt:lpstr>Search Smarter</vt:lpstr>
      <vt:lpstr>Google</vt:lpstr>
      <vt:lpstr>Quotations</vt:lpstr>
      <vt:lpstr>and </vt:lpstr>
      <vt:lpstr>define</vt:lpstr>
      <vt:lpstr>site:</vt:lpstr>
      <vt:lpstr>~</vt:lpstr>
      <vt:lpstr>- jaguar -cars -football</vt:lpstr>
      <vt:lpstr>lyrics</vt:lpstr>
      <vt:lpstr>PowerPoint Presentation</vt:lpstr>
      <vt:lpstr>Open Site Explorer</vt:lpstr>
      <vt:lpstr>Google Insights</vt:lpstr>
      <vt:lpstr>Wayback Machine</vt:lpstr>
      <vt:lpstr>Domain Owner</vt:lpstr>
      <vt:lpstr>Greplin</vt:lpstr>
      <vt:lpstr>Helioid</vt:lpstr>
      <vt:lpstr>DuckDuckGo</vt:lpstr>
      <vt:lpstr>Spokeo</vt:lpstr>
      <vt:lpstr>Qwiki</vt:lpstr>
      <vt:lpstr>TinEye</vt:lpstr>
      <vt:lpstr>Web Scraping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Serena Carpenter</dc:creator>
  <cp:lastModifiedBy>dave cornelius</cp:lastModifiedBy>
  <cp:revision>18</cp:revision>
  <dcterms:created xsi:type="dcterms:W3CDTF">2012-01-04T20:35:37Z</dcterms:created>
  <dcterms:modified xsi:type="dcterms:W3CDTF">2012-08-27T22:52:54Z</dcterms:modified>
</cp:coreProperties>
</file>