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7772400" cy="10058400"/>
  <p:notesSz cx="7772400" cy="10058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50" d="100"/>
          <a:sy n="150" d="100"/>
        </p:scale>
        <p:origin x="-728" y="43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9/2/13</a:t>
            </a:fld>
            <a:endParaRPr lang="en-US" smtClean="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9/2/13</a:t>
            </a:fld>
            <a:endParaRPr lang="en-US" smtClean="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9/2/13</a:t>
            </a:fld>
            <a:endParaRPr lang="en-US" smtClean="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9/2/13</a:t>
            </a:fld>
            <a:endParaRPr lang="en-US" smtClean="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9/2/13</a:t>
            </a:fld>
            <a:endParaRPr lang="en-US" smtClean="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8620" y="402336"/>
            <a:ext cx="6995160" cy="1609344"/>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88620" y="2313432"/>
            <a:ext cx="6995160" cy="6638544"/>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no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9/2/13</a:t>
            </a:fld>
            <a:endParaRPr lang="en-US" smtClean="0"/>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g"/><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slideLayout" Target="../slideLayouts/slideLayout5.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1" Type="http://schemas.openxmlformats.org/officeDocument/2006/relationships/slideLayout" Target="../slideLayouts/slideLayout5.xml"/><Relationship Id="rId2"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 Id="rId3"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 Id="rId1" Type="http://schemas.openxmlformats.org/officeDocument/2006/relationships/slideLayout" Target="../slideLayouts/slideLayout5.xml"/><Relationship Id="rId2"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18.png"/><Relationship Id="rId1" Type="http://schemas.openxmlformats.org/officeDocument/2006/relationships/slideLayout" Target="../slideLayouts/slideLayout5.xml"/><Relationship Id="rId2"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414908"/>
            <a:ext cx="1253490"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Adobe Audition</a:t>
            </a:r>
            <a:r>
              <a:rPr sz="1000" b="1" spc="5" dirty="0" smtClean="0">
                <a:latin typeface="Arial"/>
                <a:cs typeface="Arial"/>
              </a:rPr>
              <a:t> </a:t>
            </a:r>
            <a:endParaRPr sz="1000" dirty="0">
              <a:latin typeface="Arial"/>
              <a:cs typeface="Arial"/>
            </a:endParaRPr>
          </a:p>
        </p:txBody>
      </p:sp>
      <p:sp>
        <p:nvSpPr>
          <p:cNvPr id="3" name="object 3"/>
          <p:cNvSpPr txBox="1"/>
          <p:nvPr/>
        </p:nvSpPr>
        <p:spPr>
          <a:xfrm>
            <a:off x="5934964" y="414908"/>
            <a:ext cx="935355"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Project 7 guide</a:t>
            </a:r>
            <a:endParaRPr sz="1000">
              <a:latin typeface="Arial"/>
              <a:cs typeface="Arial"/>
            </a:endParaRPr>
          </a:p>
        </p:txBody>
      </p:sp>
      <p:sp>
        <p:nvSpPr>
          <p:cNvPr id="4" name="object 4"/>
          <p:cNvSpPr/>
          <p:nvPr/>
        </p:nvSpPr>
        <p:spPr>
          <a:xfrm>
            <a:off x="914400" y="609600"/>
            <a:ext cx="5943600" cy="0"/>
          </a:xfrm>
          <a:custGeom>
            <a:avLst/>
            <a:gdLst/>
            <a:ahLst/>
            <a:cxnLst/>
            <a:rect l="l" t="t" r="r" b="b"/>
            <a:pathLst>
              <a:path w="5943600">
                <a:moveTo>
                  <a:pt x="5943600" y="0"/>
                </a:moveTo>
                <a:lnTo>
                  <a:pt x="0" y="0"/>
                </a:lnTo>
              </a:path>
            </a:pathLst>
          </a:custGeom>
          <a:ln w="7620">
            <a:solidFill>
              <a:srgbClr val="000000"/>
            </a:solidFill>
          </a:ln>
        </p:spPr>
        <p:txBody>
          <a:bodyPr wrap="square" lIns="0" tIns="0" rIns="0" bIns="0" rtlCol="0">
            <a:noAutofit/>
          </a:bodyPr>
          <a:lstStyle/>
          <a:p>
            <a:endParaRPr/>
          </a:p>
        </p:txBody>
      </p:sp>
      <p:sp>
        <p:nvSpPr>
          <p:cNvPr id="5" name="object 5"/>
          <p:cNvSpPr txBox="1"/>
          <p:nvPr/>
        </p:nvSpPr>
        <p:spPr>
          <a:xfrm>
            <a:off x="901700" y="9482708"/>
            <a:ext cx="169291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 2012 Adobe Systems Incorporated</a:t>
            </a:r>
            <a:endParaRPr sz="800">
              <a:latin typeface="Arial"/>
              <a:cs typeface="Arial"/>
            </a:endParaRPr>
          </a:p>
        </p:txBody>
      </p:sp>
      <p:sp>
        <p:nvSpPr>
          <p:cNvPr id="6" name="object 6"/>
          <p:cNvSpPr txBox="1"/>
          <p:nvPr/>
        </p:nvSpPr>
        <p:spPr>
          <a:xfrm>
            <a:off x="4908296" y="9482708"/>
            <a:ext cx="196215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How to apply Adobe Audition sound effects</a:t>
            </a:r>
            <a:endParaRPr sz="800">
              <a:latin typeface="Arial"/>
              <a:cs typeface="Arial"/>
            </a:endParaRPr>
          </a:p>
        </p:txBody>
      </p:sp>
      <p:sp>
        <p:nvSpPr>
          <p:cNvPr id="7" name="object 7"/>
          <p:cNvSpPr txBox="1"/>
          <p:nvPr/>
        </p:nvSpPr>
        <p:spPr>
          <a:xfrm>
            <a:off x="7099300" y="9482708"/>
            <a:ext cx="81915" cy="133985"/>
          </a:xfrm>
          <a:prstGeom prst="rect">
            <a:avLst/>
          </a:prstGeom>
        </p:spPr>
        <p:txBody>
          <a:bodyPr vert="horz" wrap="square" lIns="0" tIns="0" rIns="0" bIns="0" rtlCol="0">
            <a:noAutofit/>
          </a:bodyPr>
          <a:lstStyle/>
          <a:p>
            <a:pPr marL="12700">
              <a:lnSpc>
                <a:spcPct val="100000"/>
              </a:lnSpc>
            </a:pPr>
            <a:r>
              <a:rPr sz="800" b="1" dirty="0" smtClean="0">
                <a:latin typeface="Arial"/>
                <a:cs typeface="Arial"/>
              </a:rPr>
              <a:t>1</a:t>
            </a:r>
            <a:endParaRPr sz="800">
              <a:latin typeface="Arial"/>
              <a:cs typeface="Arial"/>
            </a:endParaRPr>
          </a:p>
        </p:txBody>
      </p:sp>
      <p:sp>
        <p:nvSpPr>
          <p:cNvPr id="8" name="object 8"/>
          <p:cNvSpPr txBox="1"/>
          <p:nvPr/>
        </p:nvSpPr>
        <p:spPr>
          <a:xfrm>
            <a:off x="901572" y="838200"/>
            <a:ext cx="5943600" cy="5012055"/>
          </a:xfrm>
          <a:prstGeom prst="rect">
            <a:avLst/>
          </a:prstGeom>
        </p:spPr>
        <p:txBody>
          <a:bodyPr vert="horz" wrap="square" lIns="0" tIns="0" rIns="0" bIns="0" rtlCol="0">
            <a:noAutofit/>
          </a:bodyPr>
          <a:lstStyle/>
          <a:p>
            <a:pPr marL="12700">
              <a:lnSpc>
                <a:spcPct val="100000"/>
              </a:lnSpc>
            </a:pPr>
            <a:r>
              <a:rPr sz="1800" b="1" dirty="0" smtClean="0">
                <a:latin typeface="Arial"/>
                <a:cs typeface="Arial"/>
              </a:rPr>
              <a:t>How</a:t>
            </a:r>
            <a:r>
              <a:rPr sz="1800" b="1" spc="5" dirty="0" smtClean="0">
                <a:latin typeface="Arial"/>
                <a:cs typeface="Arial"/>
              </a:rPr>
              <a:t> </a:t>
            </a:r>
            <a:r>
              <a:rPr sz="1800" b="1" spc="0" dirty="0" smtClean="0">
                <a:latin typeface="Arial"/>
                <a:cs typeface="Arial"/>
              </a:rPr>
              <a:t>to apply</a:t>
            </a:r>
            <a:r>
              <a:rPr sz="1800" b="1" spc="5" dirty="0" smtClean="0">
                <a:latin typeface="Arial"/>
                <a:cs typeface="Arial"/>
              </a:rPr>
              <a:t> </a:t>
            </a:r>
            <a:r>
              <a:rPr sz="1800" b="1" spc="0" dirty="0" smtClean="0">
                <a:latin typeface="Arial"/>
                <a:cs typeface="Arial"/>
              </a:rPr>
              <a:t>Adobe</a:t>
            </a:r>
            <a:r>
              <a:rPr sz="1800" b="1" spc="5" dirty="0" smtClean="0">
                <a:latin typeface="Arial"/>
                <a:cs typeface="Arial"/>
              </a:rPr>
              <a:t> </a:t>
            </a:r>
            <a:r>
              <a:rPr sz="1800" b="1" spc="0" dirty="0" smtClean="0">
                <a:latin typeface="Arial"/>
                <a:cs typeface="Arial"/>
              </a:rPr>
              <a:t>Audition</a:t>
            </a:r>
            <a:r>
              <a:rPr sz="1800" b="1" spc="10" dirty="0" smtClean="0">
                <a:latin typeface="Arial"/>
                <a:cs typeface="Arial"/>
              </a:rPr>
              <a:t> </a:t>
            </a:r>
            <a:r>
              <a:rPr sz="1800" b="1" spc="0" dirty="0" smtClean="0">
                <a:latin typeface="Arial"/>
                <a:cs typeface="Arial"/>
              </a:rPr>
              <a:t>sound</a:t>
            </a:r>
            <a:r>
              <a:rPr sz="1800" b="1" spc="5" dirty="0" smtClean="0">
                <a:latin typeface="Arial"/>
                <a:cs typeface="Arial"/>
              </a:rPr>
              <a:t> </a:t>
            </a:r>
            <a:r>
              <a:rPr sz="1800" b="1" spc="0" dirty="0" smtClean="0">
                <a:latin typeface="Arial"/>
                <a:cs typeface="Arial"/>
              </a:rPr>
              <a:t>effects</a:t>
            </a:r>
            <a:endParaRPr sz="1800" dirty="0">
              <a:latin typeface="Arial"/>
              <a:cs typeface="Arial"/>
            </a:endParaRPr>
          </a:p>
          <a:p>
            <a:pPr>
              <a:lnSpc>
                <a:spcPts val="700"/>
              </a:lnSpc>
              <a:spcBef>
                <a:spcPts val="6"/>
              </a:spcBef>
            </a:pPr>
            <a:endParaRPr sz="700" dirty="0"/>
          </a:p>
          <a:p>
            <a:pPr marL="12700" marR="276225">
              <a:lnSpc>
                <a:spcPct val="100000"/>
              </a:lnSpc>
            </a:pPr>
            <a:r>
              <a:rPr sz="1000" dirty="0" smtClean="0">
                <a:latin typeface="Times New Roman"/>
                <a:cs typeface="Times New Roman"/>
              </a:rPr>
              <a:t>Adobe </a:t>
            </a:r>
            <a:r>
              <a:rPr sz="1000" dirty="0" smtClean="0">
                <a:latin typeface="Times New Roman"/>
                <a:cs typeface="Times New Roman"/>
              </a:rPr>
              <a:t>Audition </a:t>
            </a:r>
            <a:r>
              <a:rPr sz="1000" dirty="0" smtClean="0">
                <a:latin typeface="Times New Roman"/>
                <a:cs typeface="Times New Roman"/>
              </a:rPr>
              <a:t>is an audio application</a:t>
            </a:r>
            <a:r>
              <a:rPr sz="1000" spc="5" dirty="0" smtClean="0">
                <a:latin typeface="Times New Roman"/>
                <a:cs typeface="Times New Roman"/>
              </a:rPr>
              <a:t> </a:t>
            </a:r>
            <a:r>
              <a:rPr sz="1000" spc="0" dirty="0" smtClean="0">
                <a:latin typeface="Times New Roman"/>
                <a:cs typeface="Times New Roman"/>
              </a:rPr>
              <a:t>designed for video editors, web designers and developers, motion- graphics artists, and other creative</a:t>
            </a:r>
            <a:r>
              <a:rPr sz="1000" spc="5" dirty="0" smtClean="0">
                <a:latin typeface="Times New Roman"/>
                <a:cs typeface="Times New Roman"/>
              </a:rPr>
              <a:t> </a:t>
            </a:r>
            <a:r>
              <a:rPr sz="1000" spc="0" dirty="0" smtClean="0">
                <a:latin typeface="Times New Roman"/>
                <a:cs typeface="Times New Roman"/>
              </a:rPr>
              <a:t>professionals. Using Adobe Audition, you can edit single audio files in the Waveform Editor or you can work on multitrack</a:t>
            </a:r>
            <a:r>
              <a:rPr sz="1000" spc="5" dirty="0" smtClean="0">
                <a:latin typeface="Times New Roman"/>
                <a:cs typeface="Times New Roman"/>
              </a:rPr>
              <a:t> </a:t>
            </a:r>
            <a:r>
              <a:rPr sz="1000" spc="0" dirty="0" smtClean="0">
                <a:latin typeface="Times New Roman"/>
                <a:cs typeface="Times New Roman"/>
              </a:rPr>
              <a:t>audio sessions in the Multitrack</a:t>
            </a:r>
            <a:r>
              <a:rPr sz="1000" spc="5" dirty="0" smtClean="0">
                <a:latin typeface="Times New Roman"/>
                <a:cs typeface="Times New Roman"/>
              </a:rPr>
              <a:t> </a:t>
            </a:r>
            <a:r>
              <a:rPr sz="1000" spc="0" dirty="0" smtClean="0">
                <a:latin typeface="Times New Roman"/>
                <a:cs typeface="Times New Roman"/>
              </a:rPr>
              <a:t>Editor.</a:t>
            </a:r>
            <a:endParaRPr sz="1000" dirty="0">
              <a:latin typeface="Times New Roman"/>
              <a:cs typeface="Times New Roman"/>
            </a:endParaRPr>
          </a:p>
          <a:p>
            <a:pPr>
              <a:lnSpc>
                <a:spcPts val="600"/>
              </a:lnSpc>
            </a:pPr>
            <a:endParaRPr sz="600" dirty="0"/>
          </a:p>
          <a:p>
            <a:pPr marL="12700" marR="36830">
              <a:lnSpc>
                <a:spcPct val="100000"/>
              </a:lnSpc>
            </a:pPr>
            <a:r>
              <a:rPr sz="1000" dirty="0" smtClean="0">
                <a:latin typeface="Times New Roman"/>
                <a:cs typeface="Times New Roman"/>
              </a:rPr>
              <a:t>Audition includes a large collection</a:t>
            </a:r>
            <a:r>
              <a:rPr sz="1000" spc="5" dirty="0" smtClean="0">
                <a:latin typeface="Times New Roman"/>
                <a:cs typeface="Times New Roman"/>
              </a:rPr>
              <a:t> </a:t>
            </a:r>
            <a:r>
              <a:rPr sz="1000" spc="0" dirty="0" smtClean="0">
                <a:latin typeface="Times New Roman"/>
                <a:cs typeface="Times New Roman"/>
              </a:rPr>
              <a:t>of sound effects. An</a:t>
            </a:r>
            <a:r>
              <a:rPr sz="1000" spc="-5" dirty="0" smtClean="0">
                <a:latin typeface="Times New Roman"/>
                <a:cs typeface="Times New Roman"/>
              </a:rPr>
              <a:t> </a:t>
            </a:r>
            <a:r>
              <a:rPr sz="1000" i="1" spc="0" dirty="0" smtClean="0">
                <a:latin typeface="Times New Roman"/>
                <a:cs typeface="Times New Roman"/>
              </a:rPr>
              <a:t>effect</a:t>
            </a:r>
            <a:r>
              <a:rPr sz="1000" i="1" spc="5" dirty="0" smtClean="0">
                <a:latin typeface="Times New Roman"/>
                <a:cs typeface="Times New Roman"/>
              </a:rPr>
              <a:t> </a:t>
            </a:r>
            <a:r>
              <a:rPr sz="1000" spc="0" dirty="0" smtClean="0">
                <a:latin typeface="Times New Roman"/>
                <a:cs typeface="Times New Roman"/>
              </a:rPr>
              <a:t>is an easy way to distort or modify a sound. You can use effects to improve sound quality by reducing hiss, hum, and other unwanted noises in your original recordings. There is even a set of effects that improve the sound of voices: female,</a:t>
            </a:r>
            <a:r>
              <a:rPr sz="1000" spc="5" dirty="0" smtClean="0">
                <a:latin typeface="Times New Roman"/>
                <a:cs typeface="Times New Roman"/>
              </a:rPr>
              <a:t> </a:t>
            </a:r>
            <a:r>
              <a:rPr sz="1000" spc="0" dirty="0" smtClean="0">
                <a:latin typeface="Times New Roman"/>
                <a:cs typeface="Times New Roman"/>
              </a:rPr>
              <a:t>male, or music vocals. For more information on using effects to reduce noise, refer to the “How to edit audio tracks” guide.</a:t>
            </a:r>
            <a:endParaRPr sz="1000" dirty="0">
              <a:latin typeface="Times New Roman"/>
              <a:cs typeface="Times New Roman"/>
            </a:endParaRPr>
          </a:p>
          <a:p>
            <a:pPr>
              <a:lnSpc>
                <a:spcPts val="600"/>
              </a:lnSpc>
            </a:pPr>
            <a:endParaRPr sz="600" dirty="0"/>
          </a:p>
          <a:p>
            <a:pPr marL="12700" marR="12700">
              <a:lnSpc>
                <a:spcPct val="100000"/>
              </a:lnSpc>
            </a:pPr>
            <a:r>
              <a:rPr sz="1000" dirty="0" smtClean="0">
                <a:latin typeface="Times New Roman"/>
                <a:cs typeface="Times New Roman"/>
              </a:rPr>
              <a:t>You</a:t>
            </a:r>
            <a:r>
              <a:rPr sz="1000" spc="-45" dirty="0" smtClean="0">
                <a:latin typeface="Times New Roman"/>
                <a:cs typeface="Times New Roman"/>
              </a:rPr>
              <a:t> </a:t>
            </a:r>
            <a:r>
              <a:rPr sz="1000" spc="0" dirty="0" smtClean="0">
                <a:latin typeface="Times New Roman"/>
                <a:cs typeface="Times New Roman"/>
              </a:rPr>
              <a:t>can</a:t>
            </a:r>
            <a:r>
              <a:rPr sz="1000" spc="-45" dirty="0" smtClean="0">
                <a:latin typeface="Times New Roman"/>
                <a:cs typeface="Times New Roman"/>
              </a:rPr>
              <a:t> </a:t>
            </a:r>
            <a:r>
              <a:rPr sz="1000" spc="0" dirty="0" smtClean="0">
                <a:latin typeface="Times New Roman"/>
                <a:cs typeface="Times New Roman"/>
              </a:rPr>
              <a:t>also</a:t>
            </a:r>
            <a:r>
              <a:rPr sz="1000" spc="-45" dirty="0" smtClean="0">
                <a:latin typeface="Times New Roman"/>
                <a:cs typeface="Times New Roman"/>
              </a:rPr>
              <a:t> </a:t>
            </a:r>
            <a:r>
              <a:rPr sz="1000" spc="0" dirty="0" smtClean="0">
                <a:latin typeface="Times New Roman"/>
                <a:cs typeface="Times New Roman"/>
              </a:rPr>
              <a:t>use</a:t>
            </a:r>
            <a:r>
              <a:rPr sz="1000" spc="-45" dirty="0" smtClean="0">
                <a:latin typeface="Times New Roman"/>
                <a:cs typeface="Times New Roman"/>
              </a:rPr>
              <a:t> </a:t>
            </a:r>
            <a:r>
              <a:rPr sz="1000" spc="0" dirty="0" smtClean="0">
                <a:latin typeface="Times New Roman"/>
                <a:cs typeface="Times New Roman"/>
              </a:rPr>
              <a:t>effects</a:t>
            </a:r>
            <a:r>
              <a:rPr sz="1000" spc="-40" dirty="0" smtClean="0">
                <a:latin typeface="Times New Roman"/>
                <a:cs typeface="Times New Roman"/>
              </a:rPr>
              <a:t> </a:t>
            </a:r>
            <a:r>
              <a:rPr sz="1000" spc="0" dirty="0" smtClean="0">
                <a:latin typeface="Times New Roman"/>
                <a:cs typeface="Times New Roman"/>
              </a:rPr>
              <a:t>to</a:t>
            </a:r>
            <a:r>
              <a:rPr sz="1000" spc="-45" dirty="0" smtClean="0">
                <a:latin typeface="Times New Roman"/>
                <a:cs typeface="Times New Roman"/>
              </a:rPr>
              <a:t> </a:t>
            </a:r>
            <a:r>
              <a:rPr sz="1000" spc="0" dirty="0" smtClean="0">
                <a:latin typeface="Times New Roman"/>
                <a:cs typeface="Times New Roman"/>
              </a:rPr>
              <a:t>modify</a:t>
            </a:r>
            <a:r>
              <a:rPr sz="1000" spc="-45" dirty="0" smtClean="0">
                <a:latin typeface="Times New Roman"/>
                <a:cs typeface="Times New Roman"/>
              </a:rPr>
              <a:t> </a:t>
            </a:r>
            <a:r>
              <a:rPr sz="1000" spc="0" dirty="0" smtClean="0">
                <a:latin typeface="Times New Roman"/>
                <a:cs typeface="Times New Roman"/>
              </a:rPr>
              <a:t>or</a:t>
            </a:r>
            <a:r>
              <a:rPr sz="1000" spc="-45" dirty="0" smtClean="0">
                <a:latin typeface="Times New Roman"/>
                <a:cs typeface="Times New Roman"/>
              </a:rPr>
              <a:t> </a:t>
            </a:r>
            <a:r>
              <a:rPr sz="1000" spc="0" dirty="0" smtClean="0">
                <a:latin typeface="Times New Roman"/>
                <a:cs typeface="Times New Roman"/>
              </a:rPr>
              <a:t>distort</a:t>
            </a:r>
            <a:r>
              <a:rPr sz="1000" spc="-45" dirty="0" smtClean="0">
                <a:latin typeface="Times New Roman"/>
                <a:cs typeface="Times New Roman"/>
              </a:rPr>
              <a:t> </a:t>
            </a:r>
            <a:r>
              <a:rPr sz="1000" spc="0" dirty="0" smtClean="0">
                <a:latin typeface="Times New Roman"/>
                <a:cs typeface="Times New Roman"/>
              </a:rPr>
              <a:t>sounds</a:t>
            </a:r>
            <a:r>
              <a:rPr sz="1000" spc="-45" dirty="0" smtClean="0">
                <a:latin typeface="Times New Roman"/>
                <a:cs typeface="Times New Roman"/>
              </a:rPr>
              <a:t> </a:t>
            </a:r>
            <a:r>
              <a:rPr sz="1000" spc="0" dirty="0" smtClean="0">
                <a:latin typeface="Times New Roman"/>
                <a:cs typeface="Times New Roman"/>
              </a:rPr>
              <a:t>to</a:t>
            </a:r>
            <a:r>
              <a:rPr sz="1000" spc="-45" dirty="0" smtClean="0">
                <a:latin typeface="Times New Roman"/>
                <a:cs typeface="Times New Roman"/>
              </a:rPr>
              <a:t> </a:t>
            </a:r>
            <a:r>
              <a:rPr sz="1000" spc="0" dirty="0" smtClean="0">
                <a:latin typeface="Times New Roman"/>
                <a:cs typeface="Times New Roman"/>
              </a:rPr>
              <a:t>match</a:t>
            </a:r>
            <a:r>
              <a:rPr sz="1000" spc="-40" dirty="0" smtClean="0">
                <a:latin typeface="Times New Roman"/>
                <a:cs typeface="Times New Roman"/>
              </a:rPr>
              <a:t> </a:t>
            </a:r>
            <a:r>
              <a:rPr sz="1000" spc="0" dirty="0" smtClean="0">
                <a:latin typeface="Times New Roman"/>
                <a:cs typeface="Times New Roman"/>
              </a:rPr>
              <a:t>the</a:t>
            </a:r>
            <a:r>
              <a:rPr sz="1000" spc="-45" dirty="0" smtClean="0">
                <a:latin typeface="Times New Roman"/>
                <a:cs typeface="Times New Roman"/>
              </a:rPr>
              <a:t> </a:t>
            </a:r>
            <a:r>
              <a:rPr sz="1000" spc="0" dirty="0" smtClean="0">
                <a:latin typeface="Times New Roman"/>
                <a:cs typeface="Times New Roman"/>
              </a:rPr>
              <a:t>story,</a:t>
            </a:r>
            <a:r>
              <a:rPr sz="1000" spc="-45" dirty="0" smtClean="0">
                <a:latin typeface="Times New Roman"/>
                <a:cs typeface="Times New Roman"/>
              </a:rPr>
              <a:t> </a:t>
            </a:r>
            <a:r>
              <a:rPr sz="1000" spc="0" dirty="0" smtClean="0">
                <a:latin typeface="Times New Roman"/>
                <a:cs typeface="Times New Roman"/>
              </a:rPr>
              <a:t>scene,</a:t>
            </a:r>
            <a:r>
              <a:rPr sz="1000" spc="-45" dirty="0" smtClean="0">
                <a:latin typeface="Times New Roman"/>
                <a:cs typeface="Times New Roman"/>
              </a:rPr>
              <a:t> </a:t>
            </a:r>
            <a:r>
              <a:rPr sz="1000" spc="0" dirty="0" smtClean="0">
                <a:latin typeface="Times New Roman"/>
                <a:cs typeface="Times New Roman"/>
              </a:rPr>
              <a:t>or</a:t>
            </a:r>
            <a:r>
              <a:rPr sz="1000" spc="-45" dirty="0" smtClean="0">
                <a:latin typeface="Times New Roman"/>
                <a:cs typeface="Times New Roman"/>
              </a:rPr>
              <a:t> </a:t>
            </a:r>
            <a:r>
              <a:rPr sz="1000" spc="0" dirty="0" smtClean="0">
                <a:latin typeface="Times New Roman"/>
                <a:cs typeface="Times New Roman"/>
              </a:rPr>
              <a:t>imagery</a:t>
            </a:r>
            <a:r>
              <a:rPr sz="1000" spc="-40" dirty="0" smtClean="0">
                <a:latin typeface="Times New Roman"/>
                <a:cs typeface="Times New Roman"/>
              </a:rPr>
              <a:t> </a:t>
            </a:r>
            <a:r>
              <a:rPr sz="1000" spc="0" dirty="0" smtClean="0">
                <a:latin typeface="Times New Roman"/>
                <a:cs typeface="Times New Roman"/>
              </a:rPr>
              <a:t>in</a:t>
            </a:r>
            <a:r>
              <a:rPr sz="1000" spc="-45" dirty="0" smtClean="0">
                <a:latin typeface="Times New Roman"/>
                <a:cs typeface="Times New Roman"/>
              </a:rPr>
              <a:t> </a:t>
            </a:r>
            <a:r>
              <a:rPr sz="1000" spc="0" dirty="0" smtClean="0">
                <a:latin typeface="Times New Roman"/>
                <a:cs typeface="Times New Roman"/>
              </a:rPr>
              <a:t>a</a:t>
            </a:r>
            <a:r>
              <a:rPr sz="1000" spc="-45" dirty="0" smtClean="0">
                <a:latin typeface="Times New Roman"/>
                <a:cs typeface="Times New Roman"/>
              </a:rPr>
              <a:t> </a:t>
            </a:r>
            <a:r>
              <a:rPr sz="1000" spc="0" dirty="0" smtClean="0">
                <a:latin typeface="Times New Roman"/>
                <a:cs typeface="Times New Roman"/>
              </a:rPr>
              <a:t>video</a:t>
            </a:r>
            <a:r>
              <a:rPr sz="1000" spc="-45" dirty="0" smtClean="0">
                <a:latin typeface="Times New Roman"/>
                <a:cs typeface="Times New Roman"/>
              </a:rPr>
              <a:t> </a:t>
            </a:r>
            <a:r>
              <a:rPr sz="1000" spc="0" dirty="0" smtClean="0">
                <a:latin typeface="Times New Roman"/>
                <a:cs typeface="Times New Roman"/>
              </a:rPr>
              <a:t>clip.</a:t>
            </a:r>
            <a:r>
              <a:rPr sz="1000" spc="-45" dirty="0" smtClean="0">
                <a:latin typeface="Times New Roman"/>
                <a:cs typeface="Times New Roman"/>
              </a:rPr>
              <a:t> </a:t>
            </a:r>
            <a:r>
              <a:rPr sz="1000" spc="0" dirty="0" smtClean="0">
                <a:latin typeface="Times New Roman"/>
                <a:cs typeface="Times New Roman"/>
              </a:rPr>
              <a:t>For</a:t>
            </a:r>
            <a:r>
              <a:rPr sz="1000" spc="-45" dirty="0" smtClean="0">
                <a:latin typeface="Times New Roman"/>
                <a:cs typeface="Times New Roman"/>
              </a:rPr>
              <a:t> </a:t>
            </a:r>
            <a:r>
              <a:rPr sz="1000" spc="0" dirty="0" smtClean="0">
                <a:latin typeface="Times New Roman"/>
                <a:cs typeface="Times New Roman"/>
              </a:rPr>
              <a:t>example, your movie may include a telephone</a:t>
            </a:r>
            <a:r>
              <a:rPr sz="1000" spc="5" dirty="0" smtClean="0">
                <a:latin typeface="Times New Roman"/>
                <a:cs typeface="Times New Roman"/>
              </a:rPr>
              <a:t> </a:t>
            </a:r>
            <a:r>
              <a:rPr sz="1000" spc="0" dirty="0" smtClean="0">
                <a:latin typeface="Times New Roman"/>
                <a:cs typeface="Times New Roman"/>
              </a:rPr>
              <a:t>conversation,</a:t>
            </a:r>
            <a:r>
              <a:rPr sz="1000" spc="5" dirty="0" smtClean="0">
                <a:latin typeface="Times New Roman"/>
                <a:cs typeface="Times New Roman"/>
              </a:rPr>
              <a:t> </a:t>
            </a:r>
            <a:r>
              <a:rPr sz="1000" spc="0" dirty="0" smtClean="0">
                <a:latin typeface="Times New Roman"/>
                <a:cs typeface="Times New Roman"/>
              </a:rPr>
              <a:t>but the dialog was recorded in a studio. No problem. Open the recording in Adobe Audition and apply the On The Telephone</a:t>
            </a:r>
            <a:r>
              <a:rPr sz="1000" spc="5" dirty="0" smtClean="0">
                <a:latin typeface="Times New Roman"/>
                <a:cs typeface="Times New Roman"/>
              </a:rPr>
              <a:t> </a:t>
            </a:r>
            <a:r>
              <a:rPr sz="1000" spc="0" dirty="0" smtClean="0">
                <a:latin typeface="Times New Roman"/>
                <a:cs typeface="Times New Roman"/>
              </a:rPr>
              <a:t>effect preset.</a:t>
            </a:r>
            <a:endParaRPr sz="1000" dirty="0">
              <a:latin typeface="Times New Roman"/>
              <a:cs typeface="Times New Roman"/>
            </a:endParaRPr>
          </a:p>
          <a:p>
            <a:pPr>
              <a:lnSpc>
                <a:spcPts val="600"/>
              </a:lnSpc>
            </a:pPr>
            <a:endParaRPr sz="600" dirty="0"/>
          </a:p>
          <a:p>
            <a:pPr marL="12700" marR="13335" indent="0">
              <a:lnSpc>
                <a:spcPct val="100000"/>
              </a:lnSpc>
            </a:pPr>
            <a:r>
              <a:rPr sz="1000" dirty="0" smtClean="0">
                <a:latin typeface="Times New Roman"/>
                <a:cs typeface="Times New Roman"/>
              </a:rPr>
              <a:t>You</a:t>
            </a:r>
            <a:r>
              <a:rPr sz="1000" spc="-30" dirty="0" smtClean="0">
                <a:latin typeface="Times New Roman"/>
                <a:cs typeface="Times New Roman"/>
              </a:rPr>
              <a:t> </a:t>
            </a:r>
            <a:r>
              <a:rPr sz="1000" spc="0" dirty="0" smtClean="0">
                <a:latin typeface="Times New Roman"/>
                <a:cs typeface="Times New Roman"/>
              </a:rPr>
              <a:t>can</a:t>
            </a:r>
            <a:r>
              <a:rPr sz="1000" spc="-25" dirty="0" smtClean="0">
                <a:latin typeface="Times New Roman"/>
                <a:cs typeface="Times New Roman"/>
              </a:rPr>
              <a:t> </a:t>
            </a:r>
            <a:r>
              <a:rPr sz="1000" spc="0" dirty="0" smtClean="0">
                <a:latin typeface="Times New Roman"/>
                <a:cs typeface="Times New Roman"/>
              </a:rPr>
              <a:t>apply</a:t>
            </a:r>
            <a:r>
              <a:rPr sz="1000" spc="-25" dirty="0" smtClean="0">
                <a:latin typeface="Times New Roman"/>
                <a:cs typeface="Times New Roman"/>
              </a:rPr>
              <a:t> </a:t>
            </a:r>
            <a:r>
              <a:rPr sz="1000" spc="0" dirty="0" smtClean="0">
                <a:latin typeface="Times New Roman"/>
                <a:cs typeface="Times New Roman"/>
              </a:rPr>
              <a:t>effects</a:t>
            </a:r>
            <a:r>
              <a:rPr sz="1000" spc="-25" dirty="0" smtClean="0">
                <a:latin typeface="Times New Roman"/>
                <a:cs typeface="Times New Roman"/>
              </a:rPr>
              <a:t> </a:t>
            </a:r>
            <a:r>
              <a:rPr sz="1000" spc="0" dirty="0" smtClean="0">
                <a:latin typeface="Times New Roman"/>
                <a:cs typeface="Times New Roman"/>
              </a:rPr>
              <a:t>directly</a:t>
            </a:r>
            <a:r>
              <a:rPr sz="1000" spc="-25" dirty="0" smtClean="0">
                <a:latin typeface="Times New Roman"/>
                <a:cs typeface="Times New Roman"/>
              </a:rPr>
              <a:t> </a:t>
            </a:r>
            <a:r>
              <a:rPr sz="1000" spc="0" dirty="0" smtClean="0">
                <a:latin typeface="Times New Roman"/>
                <a:cs typeface="Times New Roman"/>
              </a:rPr>
              <a:t>to</a:t>
            </a:r>
            <a:r>
              <a:rPr sz="1000" spc="-30" dirty="0" smtClean="0">
                <a:latin typeface="Times New Roman"/>
                <a:cs typeface="Times New Roman"/>
              </a:rPr>
              <a:t> </a:t>
            </a:r>
            <a:r>
              <a:rPr sz="1000" spc="0" dirty="0" smtClean="0">
                <a:latin typeface="Times New Roman"/>
                <a:cs typeface="Times New Roman"/>
              </a:rPr>
              <a:t>an</a:t>
            </a:r>
            <a:r>
              <a:rPr sz="1000" spc="-30" dirty="0" smtClean="0">
                <a:latin typeface="Times New Roman"/>
                <a:cs typeface="Times New Roman"/>
              </a:rPr>
              <a:t> </a:t>
            </a:r>
            <a:r>
              <a:rPr sz="1000" spc="0" dirty="0" smtClean="0">
                <a:latin typeface="Times New Roman"/>
                <a:cs typeface="Times New Roman"/>
              </a:rPr>
              <a:t>audio</a:t>
            </a:r>
            <a:r>
              <a:rPr sz="1000" spc="-25" dirty="0" smtClean="0">
                <a:latin typeface="Times New Roman"/>
                <a:cs typeface="Times New Roman"/>
              </a:rPr>
              <a:t> </a:t>
            </a:r>
            <a:r>
              <a:rPr sz="1000" spc="0" dirty="0" smtClean="0">
                <a:latin typeface="Times New Roman"/>
                <a:cs typeface="Times New Roman"/>
              </a:rPr>
              <a:t>file</a:t>
            </a:r>
            <a:r>
              <a:rPr sz="1000" spc="-25" dirty="0" smtClean="0">
                <a:latin typeface="Times New Roman"/>
                <a:cs typeface="Times New Roman"/>
              </a:rPr>
              <a:t> </a:t>
            </a:r>
            <a:r>
              <a:rPr sz="1000" spc="0" dirty="0" smtClean="0">
                <a:latin typeface="Times New Roman"/>
                <a:cs typeface="Times New Roman"/>
              </a:rPr>
              <a:t>in</a:t>
            </a:r>
            <a:r>
              <a:rPr sz="1000" spc="-30" dirty="0" smtClean="0">
                <a:latin typeface="Times New Roman"/>
                <a:cs typeface="Times New Roman"/>
              </a:rPr>
              <a:t> </a:t>
            </a:r>
            <a:r>
              <a:rPr sz="1000" spc="0" dirty="0" smtClean="0">
                <a:latin typeface="Times New Roman"/>
                <a:cs typeface="Times New Roman"/>
              </a:rPr>
              <a:t>the</a:t>
            </a:r>
            <a:r>
              <a:rPr sz="1000" spc="-25" dirty="0" smtClean="0">
                <a:latin typeface="Times New Roman"/>
                <a:cs typeface="Times New Roman"/>
              </a:rPr>
              <a:t> </a:t>
            </a:r>
            <a:r>
              <a:rPr sz="1000" spc="0" dirty="0" smtClean="0">
                <a:latin typeface="Times New Roman"/>
                <a:cs typeface="Times New Roman"/>
              </a:rPr>
              <a:t>Waveform</a:t>
            </a:r>
            <a:r>
              <a:rPr sz="1000" spc="-25" dirty="0" smtClean="0">
                <a:latin typeface="Times New Roman"/>
                <a:cs typeface="Times New Roman"/>
              </a:rPr>
              <a:t> </a:t>
            </a:r>
            <a:r>
              <a:rPr sz="1000" spc="0" dirty="0" smtClean="0">
                <a:latin typeface="Times New Roman"/>
                <a:cs typeface="Times New Roman"/>
              </a:rPr>
              <a:t>Editor</a:t>
            </a:r>
            <a:r>
              <a:rPr sz="1000" spc="-25" dirty="0" smtClean="0">
                <a:latin typeface="Times New Roman"/>
                <a:cs typeface="Times New Roman"/>
              </a:rPr>
              <a:t> </a:t>
            </a:r>
            <a:r>
              <a:rPr sz="1000" spc="0" dirty="0" smtClean="0">
                <a:latin typeface="Times New Roman"/>
                <a:cs typeface="Times New Roman"/>
              </a:rPr>
              <a:t>by</a:t>
            </a:r>
            <a:r>
              <a:rPr sz="1000" spc="-30" dirty="0" smtClean="0">
                <a:latin typeface="Times New Roman"/>
                <a:cs typeface="Times New Roman"/>
              </a:rPr>
              <a:t> </a:t>
            </a:r>
            <a:r>
              <a:rPr sz="1000" spc="0" dirty="0" smtClean="0">
                <a:latin typeface="Times New Roman"/>
                <a:cs typeface="Times New Roman"/>
              </a:rPr>
              <a:t>selecting</a:t>
            </a:r>
            <a:r>
              <a:rPr sz="1000" spc="-25" dirty="0" smtClean="0">
                <a:latin typeface="Times New Roman"/>
                <a:cs typeface="Times New Roman"/>
              </a:rPr>
              <a:t> </a:t>
            </a:r>
            <a:r>
              <a:rPr sz="1000" spc="0" dirty="0" smtClean="0">
                <a:latin typeface="Times New Roman"/>
                <a:cs typeface="Times New Roman"/>
              </a:rPr>
              <a:t>an</a:t>
            </a:r>
            <a:r>
              <a:rPr sz="1000" spc="-30" dirty="0" smtClean="0">
                <a:latin typeface="Times New Roman"/>
                <a:cs typeface="Times New Roman"/>
              </a:rPr>
              <a:t> </a:t>
            </a:r>
            <a:r>
              <a:rPr sz="1000" spc="0" dirty="0" smtClean="0">
                <a:latin typeface="Times New Roman"/>
                <a:cs typeface="Times New Roman"/>
              </a:rPr>
              <a:t>effect</a:t>
            </a:r>
            <a:r>
              <a:rPr sz="1000" spc="-25" dirty="0" smtClean="0">
                <a:latin typeface="Times New Roman"/>
                <a:cs typeface="Times New Roman"/>
              </a:rPr>
              <a:t> </a:t>
            </a:r>
            <a:r>
              <a:rPr sz="1000" spc="0" dirty="0" smtClean="0">
                <a:latin typeface="Times New Roman"/>
                <a:cs typeface="Times New Roman"/>
              </a:rPr>
              <a:t>in</a:t>
            </a:r>
            <a:r>
              <a:rPr sz="1000" spc="-30" dirty="0" smtClean="0">
                <a:latin typeface="Times New Roman"/>
                <a:cs typeface="Times New Roman"/>
              </a:rPr>
              <a:t> </a:t>
            </a:r>
            <a:r>
              <a:rPr sz="1000" spc="0" dirty="0" smtClean="0">
                <a:latin typeface="Times New Roman"/>
                <a:cs typeface="Times New Roman"/>
              </a:rPr>
              <a:t>the</a:t>
            </a:r>
            <a:r>
              <a:rPr sz="1000" spc="-25" dirty="0" smtClean="0">
                <a:latin typeface="Times New Roman"/>
                <a:cs typeface="Times New Roman"/>
              </a:rPr>
              <a:t> </a:t>
            </a:r>
            <a:r>
              <a:rPr sz="1000" spc="0" dirty="0" smtClean="0">
                <a:latin typeface="Times New Roman"/>
                <a:cs typeface="Times New Roman"/>
              </a:rPr>
              <a:t>Effects</a:t>
            </a:r>
            <a:r>
              <a:rPr sz="1000" spc="-25" dirty="0" smtClean="0">
                <a:latin typeface="Times New Roman"/>
                <a:cs typeface="Times New Roman"/>
              </a:rPr>
              <a:t> </a:t>
            </a:r>
            <a:r>
              <a:rPr sz="1000" spc="0" dirty="0" smtClean="0">
                <a:latin typeface="Times New Roman"/>
                <a:cs typeface="Times New Roman"/>
              </a:rPr>
              <a:t>menu.</a:t>
            </a:r>
            <a:r>
              <a:rPr sz="1000" spc="-25" dirty="0" smtClean="0">
                <a:latin typeface="Times New Roman"/>
                <a:cs typeface="Times New Roman"/>
              </a:rPr>
              <a:t> </a:t>
            </a:r>
            <a:r>
              <a:rPr sz="1000" spc="0" dirty="0" smtClean="0">
                <a:latin typeface="Times New Roman"/>
                <a:cs typeface="Times New Roman"/>
              </a:rPr>
              <a:t>You can also add multiple</a:t>
            </a:r>
            <a:r>
              <a:rPr sz="1000" spc="5" dirty="0" smtClean="0">
                <a:latin typeface="Times New Roman"/>
                <a:cs typeface="Times New Roman"/>
              </a:rPr>
              <a:t> </a:t>
            </a:r>
            <a:r>
              <a:rPr sz="1000" spc="0" dirty="0" smtClean="0">
                <a:latin typeface="Times New Roman"/>
                <a:cs typeface="Times New Roman"/>
              </a:rPr>
              <a:t>effects to the same file or track in a multitrack</a:t>
            </a:r>
            <a:r>
              <a:rPr sz="1000" spc="5" dirty="0" smtClean="0">
                <a:latin typeface="Times New Roman"/>
                <a:cs typeface="Times New Roman"/>
              </a:rPr>
              <a:t> </a:t>
            </a:r>
            <a:r>
              <a:rPr sz="1000" spc="0" dirty="0" smtClean="0">
                <a:latin typeface="Times New Roman"/>
                <a:cs typeface="Times New Roman"/>
              </a:rPr>
              <a:t>session by using an Effects Rack. An Effects Rack enables you to blend multiple</a:t>
            </a:r>
            <a:r>
              <a:rPr sz="1000" spc="5" dirty="0" smtClean="0">
                <a:latin typeface="Times New Roman"/>
                <a:cs typeface="Times New Roman"/>
              </a:rPr>
              <a:t> </a:t>
            </a:r>
            <a:r>
              <a:rPr sz="1000" spc="0" dirty="0" smtClean="0">
                <a:latin typeface="Times New Roman"/>
                <a:cs typeface="Times New Roman"/>
              </a:rPr>
              <a:t>effects, adding and removing them until you get the result you want. Adobe Audition effects should not be confused with royalty-free</a:t>
            </a:r>
            <a:r>
              <a:rPr sz="1000" spc="5" dirty="0" smtClean="0">
                <a:latin typeface="Times New Roman"/>
                <a:cs typeface="Times New Roman"/>
              </a:rPr>
              <a:t> </a:t>
            </a:r>
            <a:r>
              <a:rPr sz="1000" spc="0" dirty="0" smtClean="0">
                <a:latin typeface="Times New Roman"/>
                <a:cs typeface="Times New Roman"/>
              </a:rPr>
              <a:t>sound effects, sometimes</a:t>
            </a:r>
            <a:r>
              <a:rPr sz="1000" spc="5" dirty="0" smtClean="0">
                <a:latin typeface="Times New Roman"/>
                <a:cs typeface="Times New Roman"/>
              </a:rPr>
              <a:t> </a:t>
            </a:r>
            <a:r>
              <a:rPr sz="1000" spc="0" dirty="0" smtClean="0">
                <a:latin typeface="Times New Roman"/>
                <a:cs typeface="Times New Roman"/>
              </a:rPr>
              <a:t>referred to as </a:t>
            </a:r>
            <a:r>
              <a:rPr sz="1000" i="1" spc="0" dirty="0" smtClean="0">
                <a:latin typeface="Times New Roman"/>
                <a:cs typeface="Times New Roman"/>
              </a:rPr>
              <a:t>sound fx</a:t>
            </a:r>
            <a:r>
              <a:rPr sz="1000" spc="0" dirty="0" smtClean="0">
                <a:latin typeface="Times New Roman"/>
                <a:cs typeface="Times New Roman"/>
              </a:rPr>
              <a:t>, that you can downoad and use to create</a:t>
            </a:r>
            <a:r>
              <a:rPr sz="1000" spc="5" dirty="0" smtClean="0">
                <a:latin typeface="Times New Roman"/>
                <a:cs typeface="Times New Roman"/>
              </a:rPr>
              <a:t> </a:t>
            </a:r>
            <a:r>
              <a:rPr sz="1000" spc="0" dirty="0" smtClean="0">
                <a:latin typeface="Times New Roman"/>
                <a:cs typeface="Times New Roman"/>
              </a:rPr>
              <a:t>a movie soundtrack. Royalty-free</a:t>
            </a:r>
            <a:r>
              <a:rPr sz="1000" spc="5" dirty="0" smtClean="0">
                <a:latin typeface="Times New Roman"/>
                <a:cs typeface="Times New Roman"/>
              </a:rPr>
              <a:t> </a:t>
            </a:r>
            <a:r>
              <a:rPr sz="1000" spc="0" dirty="0" smtClean="0">
                <a:latin typeface="Times New Roman"/>
                <a:cs typeface="Times New Roman"/>
              </a:rPr>
              <a:t>sound effects are explained</a:t>
            </a:r>
            <a:r>
              <a:rPr sz="1000" spc="5" dirty="0" smtClean="0">
                <a:latin typeface="Times New Roman"/>
                <a:cs typeface="Times New Roman"/>
              </a:rPr>
              <a:t> </a:t>
            </a:r>
            <a:r>
              <a:rPr sz="1000" spc="0" dirty="0" smtClean="0">
                <a:latin typeface="Times New Roman"/>
                <a:cs typeface="Times New Roman"/>
              </a:rPr>
              <a:t>in the “How to use loops, music beds, and sound effects”</a:t>
            </a:r>
            <a:r>
              <a:rPr sz="1000" spc="5" dirty="0" smtClean="0">
                <a:latin typeface="Times New Roman"/>
                <a:cs typeface="Times New Roman"/>
              </a:rPr>
              <a:t> </a:t>
            </a:r>
            <a:r>
              <a:rPr sz="1000" spc="0" dirty="0" smtClean="0">
                <a:latin typeface="Times New Roman"/>
                <a:cs typeface="Times New Roman"/>
              </a:rPr>
              <a:t>guide.</a:t>
            </a:r>
            <a:endParaRPr sz="1000" dirty="0">
              <a:latin typeface="Times New Roman"/>
              <a:cs typeface="Times New Roman"/>
            </a:endParaRPr>
          </a:p>
          <a:p>
            <a:pPr>
              <a:lnSpc>
                <a:spcPts val="600"/>
              </a:lnSpc>
            </a:pPr>
            <a:endParaRPr sz="600" dirty="0"/>
          </a:p>
          <a:p>
            <a:pPr marL="12700" marR="201930">
              <a:lnSpc>
                <a:spcPct val="100000"/>
              </a:lnSpc>
            </a:pPr>
            <a:r>
              <a:rPr sz="1000" dirty="0" smtClean="0">
                <a:latin typeface="Times New Roman"/>
                <a:cs typeface="Times New Roman"/>
              </a:rPr>
              <a:t>In this guide, you apply Adobe Audition built-in sound effects and filters to an individual</a:t>
            </a:r>
            <a:r>
              <a:rPr sz="1000" spc="5" dirty="0" smtClean="0">
                <a:latin typeface="Times New Roman"/>
                <a:cs typeface="Times New Roman"/>
              </a:rPr>
              <a:t> </a:t>
            </a:r>
            <a:r>
              <a:rPr sz="1000" spc="0" dirty="0" smtClean="0">
                <a:latin typeface="Times New Roman"/>
                <a:cs typeface="Times New Roman"/>
              </a:rPr>
              <a:t>file and to a multitrack session.</a:t>
            </a:r>
            <a:endParaRPr sz="1000" dirty="0">
              <a:latin typeface="Times New Roman"/>
              <a:cs typeface="Times New Roman"/>
            </a:endParaRPr>
          </a:p>
          <a:p>
            <a:pPr>
              <a:lnSpc>
                <a:spcPts val="750"/>
              </a:lnSpc>
              <a:spcBef>
                <a:spcPts val="16"/>
              </a:spcBef>
            </a:pPr>
            <a:endParaRPr sz="750" dirty="0"/>
          </a:p>
          <a:p>
            <a:pPr>
              <a:lnSpc>
                <a:spcPts val="1000"/>
              </a:lnSpc>
            </a:pPr>
            <a:endParaRPr sz="1000" dirty="0"/>
          </a:p>
          <a:p>
            <a:pPr marL="12700">
              <a:lnSpc>
                <a:spcPct val="100000"/>
              </a:lnSpc>
            </a:pPr>
            <a:r>
              <a:rPr sz="1100" b="1" dirty="0" smtClean="0">
                <a:latin typeface="Arial"/>
                <a:cs typeface="Arial"/>
              </a:rPr>
              <a:t>Adding</a:t>
            </a:r>
            <a:r>
              <a:rPr sz="1100" b="1" spc="5" dirty="0" smtClean="0">
                <a:latin typeface="Arial"/>
                <a:cs typeface="Arial"/>
              </a:rPr>
              <a:t> </a:t>
            </a:r>
            <a:r>
              <a:rPr sz="1100" b="1" spc="0" dirty="0" smtClean="0">
                <a:latin typeface="Arial"/>
                <a:cs typeface="Arial"/>
              </a:rPr>
              <a:t>sound</a:t>
            </a:r>
            <a:r>
              <a:rPr sz="1100" b="1" spc="5" dirty="0" smtClean="0">
                <a:latin typeface="Arial"/>
                <a:cs typeface="Arial"/>
              </a:rPr>
              <a:t> </a:t>
            </a:r>
            <a:r>
              <a:rPr sz="1100" b="1" spc="0" dirty="0" smtClean="0">
                <a:latin typeface="Arial"/>
                <a:cs typeface="Arial"/>
              </a:rPr>
              <a:t>effects to a file in the Waveform Editor</a:t>
            </a:r>
            <a:endParaRPr sz="1100" dirty="0">
              <a:latin typeface="Arial"/>
              <a:cs typeface="Arial"/>
            </a:endParaRPr>
          </a:p>
          <a:p>
            <a:pPr>
              <a:lnSpc>
                <a:spcPts val="600"/>
              </a:lnSpc>
              <a:spcBef>
                <a:spcPts val="14"/>
              </a:spcBef>
            </a:pPr>
            <a:endParaRPr sz="600" dirty="0"/>
          </a:p>
          <a:p>
            <a:pPr marL="12700" marR="57785" algn="just">
              <a:lnSpc>
                <a:spcPct val="100000"/>
              </a:lnSpc>
            </a:pPr>
            <a:r>
              <a:rPr sz="1000" dirty="0" smtClean="0">
                <a:latin typeface="Times New Roman"/>
                <a:cs typeface="Times New Roman"/>
              </a:rPr>
              <a:t>You can add an effect to a file in the Waveform Editor by selecting</a:t>
            </a:r>
            <a:r>
              <a:rPr sz="1000" spc="5" dirty="0" smtClean="0">
                <a:latin typeface="Times New Roman"/>
                <a:cs typeface="Times New Roman"/>
              </a:rPr>
              <a:t> </a:t>
            </a:r>
            <a:r>
              <a:rPr sz="1000" spc="0" dirty="0" smtClean="0">
                <a:latin typeface="Times New Roman"/>
                <a:cs typeface="Times New Roman"/>
              </a:rPr>
              <a:t>it from the Effects menu or by using the Effects Rack panel. Using the Effects menu applies the sound to the file automatically.</a:t>
            </a:r>
            <a:r>
              <a:rPr sz="1000" spc="10" dirty="0" smtClean="0">
                <a:latin typeface="Times New Roman"/>
                <a:cs typeface="Times New Roman"/>
              </a:rPr>
              <a:t> </a:t>
            </a:r>
            <a:r>
              <a:rPr sz="1000" spc="0" dirty="0" smtClean="0">
                <a:latin typeface="Times New Roman"/>
                <a:cs typeface="Times New Roman"/>
              </a:rPr>
              <a:t>When you add effects in the Effects Rack panel, you can preview and test them before applying the entire rack of effects to the file.</a:t>
            </a:r>
            <a:endParaRPr sz="1000" dirty="0">
              <a:latin typeface="Times New Roman"/>
              <a:cs typeface="Times New Roman"/>
            </a:endParaRPr>
          </a:p>
          <a:p>
            <a:pPr>
              <a:lnSpc>
                <a:spcPts val="1200"/>
              </a:lnSpc>
              <a:spcBef>
                <a:spcPts val="32"/>
              </a:spcBef>
            </a:pPr>
            <a:endParaRPr sz="1200" dirty="0"/>
          </a:p>
          <a:p>
            <a:pPr marL="12700">
              <a:lnSpc>
                <a:spcPct val="100000"/>
              </a:lnSpc>
            </a:pPr>
            <a:r>
              <a:rPr sz="900" i="1" dirty="0" smtClean="0">
                <a:latin typeface="Arial"/>
                <a:cs typeface="Arial"/>
              </a:rPr>
              <a:t>To add a sound effect to a file by using the Effects menu:</a:t>
            </a:r>
            <a:endParaRPr sz="900" dirty="0">
              <a:latin typeface="Arial"/>
              <a:cs typeface="Arial"/>
            </a:endParaRPr>
          </a:p>
          <a:p>
            <a:pPr marL="241300" marR="3130550" indent="-177800">
              <a:lnSpc>
                <a:spcPct val="100000"/>
              </a:lnSpc>
              <a:spcBef>
                <a:spcPts val="484"/>
              </a:spcBef>
            </a:pPr>
            <a:r>
              <a:rPr sz="1000" b="1" dirty="0" smtClean="0">
                <a:latin typeface="Times New Roman"/>
                <a:cs typeface="Times New Roman"/>
              </a:rPr>
              <a:t>1.  </a:t>
            </a:r>
            <a:r>
              <a:rPr sz="1000" b="1" spc="-100" dirty="0" smtClean="0">
                <a:latin typeface="Times New Roman"/>
                <a:cs typeface="Times New Roman"/>
              </a:rPr>
              <a:t> </a:t>
            </a:r>
            <a:r>
              <a:rPr sz="1000" spc="0" dirty="0" smtClean="0">
                <a:latin typeface="Times New Roman"/>
                <a:cs typeface="Times New Roman"/>
              </a:rPr>
              <a:t>Start Adobe Audition and open an audio file in the Waveform Editor panel </a:t>
            </a:r>
            <a:r>
              <a:rPr sz="1000" spc="-5" dirty="0" smtClean="0">
                <a:latin typeface="Times New Roman"/>
                <a:cs typeface="Times New Roman"/>
              </a:rPr>
              <a:t>(</a:t>
            </a:r>
            <a:r>
              <a:rPr sz="1000" b="1" spc="0" dirty="0" smtClean="0">
                <a:latin typeface="Times New Roman"/>
                <a:cs typeface="Times New Roman"/>
              </a:rPr>
              <a:t>Figure </a:t>
            </a:r>
            <a:r>
              <a:rPr sz="1000" b="1" spc="-5" dirty="0" smtClean="0">
                <a:latin typeface="Times New Roman"/>
                <a:cs typeface="Times New Roman"/>
              </a:rPr>
              <a:t>1</a:t>
            </a:r>
            <a:r>
              <a:rPr sz="1000" spc="0" dirty="0" smtClean="0">
                <a:latin typeface="Times New Roman"/>
                <a:cs typeface="Times New Roman"/>
              </a:rPr>
              <a:t>).</a:t>
            </a:r>
            <a:endParaRPr sz="1000" dirty="0">
              <a:latin typeface="Times New Roman"/>
              <a:cs typeface="Times New Roman"/>
            </a:endParaRPr>
          </a:p>
        </p:txBody>
      </p:sp>
      <p:sp>
        <p:nvSpPr>
          <p:cNvPr id="9" name="object 9"/>
          <p:cNvSpPr txBox="1"/>
          <p:nvPr/>
        </p:nvSpPr>
        <p:spPr>
          <a:xfrm>
            <a:off x="4235450" y="7725791"/>
            <a:ext cx="1711325"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1 </a:t>
            </a:r>
            <a:r>
              <a:rPr sz="1000" dirty="0" smtClean="0">
                <a:latin typeface="Times New Roman"/>
                <a:cs typeface="Times New Roman"/>
              </a:rPr>
              <a:t>Waveform Editor panel</a:t>
            </a:r>
            <a:endParaRPr sz="1000">
              <a:latin typeface="Times New Roman"/>
              <a:cs typeface="Times New Roman"/>
            </a:endParaRPr>
          </a:p>
        </p:txBody>
      </p:sp>
      <p:sp>
        <p:nvSpPr>
          <p:cNvPr id="10" name="object 10"/>
          <p:cNvSpPr/>
          <p:nvPr/>
        </p:nvSpPr>
        <p:spPr>
          <a:xfrm>
            <a:off x="4248150" y="5577713"/>
            <a:ext cx="2587586" cy="2131187"/>
          </a:xfrm>
          <a:prstGeom prst="rect">
            <a:avLst/>
          </a:prstGeom>
          <a:blipFill>
            <a:blip r:embed="rId2" cstate="print"/>
            <a:stretch>
              <a:fillRect/>
            </a:stretch>
          </a:blipFill>
        </p:spPr>
        <p:txBody>
          <a:bodyPr wrap="square" lIns="0" tIns="0" rIns="0" bIns="0" rtlCol="0">
            <a:noAutofit/>
          </a:bodyPr>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414908"/>
            <a:ext cx="935355"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Project 7 guide</a:t>
            </a:r>
            <a:endParaRPr sz="1000">
              <a:latin typeface="Arial"/>
              <a:cs typeface="Arial"/>
            </a:endParaRPr>
          </a:p>
        </p:txBody>
      </p:sp>
      <p:sp>
        <p:nvSpPr>
          <p:cNvPr id="3" name="object 3"/>
          <p:cNvSpPr txBox="1"/>
          <p:nvPr/>
        </p:nvSpPr>
        <p:spPr>
          <a:xfrm>
            <a:off x="5617717" y="414908"/>
            <a:ext cx="1253490"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Adobe Audition</a:t>
            </a:r>
            <a:r>
              <a:rPr sz="1000" b="1" spc="5" dirty="0" smtClean="0">
                <a:latin typeface="Arial"/>
                <a:cs typeface="Arial"/>
              </a:rPr>
              <a:t> </a:t>
            </a:r>
            <a:endParaRPr sz="1000" dirty="0">
              <a:latin typeface="Arial"/>
              <a:cs typeface="Arial"/>
            </a:endParaRPr>
          </a:p>
        </p:txBody>
      </p:sp>
      <p:sp>
        <p:nvSpPr>
          <p:cNvPr id="4" name="object 4"/>
          <p:cNvSpPr/>
          <p:nvPr/>
        </p:nvSpPr>
        <p:spPr>
          <a:xfrm>
            <a:off x="914400" y="609600"/>
            <a:ext cx="5943600" cy="0"/>
          </a:xfrm>
          <a:custGeom>
            <a:avLst/>
            <a:gdLst/>
            <a:ahLst/>
            <a:cxnLst/>
            <a:rect l="l" t="t" r="r" b="b"/>
            <a:pathLst>
              <a:path w="5943600">
                <a:moveTo>
                  <a:pt x="5943600" y="0"/>
                </a:moveTo>
                <a:lnTo>
                  <a:pt x="0" y="0"/>
                </a:lnTo>
              </a:path>
            </a:pathLst>
          </a:custGeom>
          <a:ln w="7620">
            <a:solidFill>
              <a:srgbClr val="000000"/>
            </a:solidFill>
          </a:ln>
        </p:spPr>
        <p:txBody>
          <a:bodyPr wrap="square" lIns="0" tIns="0" rIns="0" bIns="0" rtlCol="0">
            <a:noAutofit/>
          </a:bodyPr>
          <a:lstStyle/>
          <a:p>
            <a:endParaRPr/>
          </a:p>
        </p:txBody>
      </p:sp>
      <p:sp>
        <p:nvSpPr>
          <p:cNvPr id="5" name="object 5"/>
          <p:cNvSpPr txBox="1"/>
          <p:nvPr/>
        </p:nvSpPr>
        <p:spPr>
          <a:xfrm>
            <a:off x="591184" y="9482708"/>
            <a:ext cx="81915" cy="133985"/>
          </a:xfrm>
          <a:prstGeom prst="rect">
            <a:avLst/>
          </a:prstGeom>
        </p:spPr>
        <p:txBody>
          <a:bodyPr vert="horz" wrap="square" lIns="0" tIns="0" rIns="0" bIns="0" rtlCol="0">
            <a:noAutofit/>
          </a:bodyPr>
          <a:lstStyle/>
          <a:p>
            <a:pPr marL="12700">
              <a:lnSpc>
                <a:spcPct val="100000"/>
              </a:lnSpc>
            </a:pPr>
            <a:r>
              <a:rPr sz="800" b="1" dirty="0" smtClean="0">
                <a:latin typeface="Arial"/>
                <a:cs typeface="Arial"/>
              </a:rPr>
              <a:t>2</a:t>
            </a:r>
            <a:endParaRPr sz="800">
              <a:latin typeface="Arial"/>
              <a:cs typeface="Arial"/>
            </a:endParaRPr>
          </a:p>
        </p:txBody>
      </p:sp>
      <p:sp>
        <p:nvSpPr>
          <p:cNvPr id="6" name="object 6"/>
          <p:cNvSpPr txBox="1"/>
          <p:nvPr/>
        </p:nvSpPr>
        <p:spPr>
          <a:xfrm>
            <a:off x="901674" y="9482708"/>
            <a:ext cx="196215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How to apply Adobe Audition sound effects</a:t>
            </a:r>
            <a:endParaRPr sz="800">
              <a:latin typeface="Arial"/>
              <a:cs typeface="Arial"/>
            </a:endParaRPr>
          </a:p>
        </p:txBody>
      </p:sp>
      <p:sp>
        <p:nvSpPr>
          <p:cNvPr id="7" name="object 7"/>
          <p:cNvSpPr txBox="1"/>
          <p:nvPr/>
        </p:nvSpPr>
        <p:spPr>
          <a:xfrm>
            <a:off x="5177835" y="9482708"/>
            <a:ext cx="169291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 2012 Adobe Systems Incorporated</a:t>
            </a:r>
            <a:endParaRPr sz="800">
              <a:latin typeface="Arial"/>
              <a:cs typeface="Arial"/>
            </a:endParaRPr>
          </a:p>
        </p:txBody>
      </p:sp>
      <p:sp>
        <p:nvSpPr>
          <p:cNvPr id="8" name="object 8"/>
          <p:cNvSpPr txBox="1"/>
          <p:nvPr/>
        </p:nvSpPr>
        <p:spPr>
          <a:xfrm>
            <a:off x="952500" y="872108"/>
            <a:ext cx="3089910" cy="5270500"/>
          </a:xfrm>
          <a:prstGeom prst="rect">
            <a:avLst/>
          </a:prstGeom>
        </p:spPr>
        <p:txBody>
          <a:bodyPr vert="horz" wrap="square" lIns="0" tIns="0" rIns="0" bIns="0" rtlCol="0">
            <a:noAutofit/>
          </a:bodyPr>
          <a:lstStyle/>
          <a:p>
            <a:pPr marL="190500" indent="-177800">
              <a:lnSpc>
                <a:spcPct val="100000"/>
              </a:lnSpc>
              <a:buFont typeface="Times New Roman"/>
              <a:buAutoNum type="arabicPeriod" startAt="2"/>
              <a:tabLst>
                <a:tab pos="190500" algn="l"/>
              </a:tabLst>
            </a:pPr>
            <a:r>
              <a:rPr sz="1000" spc="0" dirty="0" smtClean="0">
                <a:latin typeface="Times New Roman"/>
                <a:cs typeface="Times New Roman"/>
              </a:rPr>
              <a:t>Select</a:t>
            </a:r>
            <a:r>
              <a:rPr sz="1000" spc="5" dirty="0" smtClean="0">
                <a:latin typeface="Times New Roman"/>
                <a:cs typeface="Times New Roman"/>
              </a:rPr>
              <a:t> </a:t>
            </a:r>
            <a:r>
              <a:rPr sz="1000" spc="0" dirty="0" smtClean="0">
                <a:latin typeface="Times New Roman"/>
                <a:cs typeface="Times New Roman"/>
              </a:rPr>
              <a:t>Effects &gt; Modulation &gt; Phaser.</a:t>
            </a:r>
            <a:endParaRPr sz="1000">
              <a:latin typeface="Times New Roman"/>
              <a:cs typeface="Times New Roman"/>
            </a:endParaRPr>
          </a:p>
          <a:p>
            <a:pPr>
              <a:lnSpc>
                <a:spcPts val="600"/>
              </a:lnSpc>
              <a:buFont typeface="Times New Roman"/>
              <a:buAutoNum type="arabicPeriod" startAt="2"/>
            </a:pPr>
            <a:endParaRPr sz="600"/>
          </a:p>
          <a:p>
            <a:pPr marL="190500">
              <a:lnSpc>
                <a:spcPct val="100000"/>
              </a:lnSpc>
            </a:pPr>
            <a:r>
              <a:rPr sz="1000" dirty="0" smtClean="0">
                <a:latin typeface="Times New Roman"/>
                <a:cs typeface="Times New Roman"/>
              </a:rPr>
              <a:t>The Effect–Phaser</a:t>
            </a:r>
            <a:r>
              <a:rPr sz="1000" spc="5" dirty="0" smtClean="0">
                <a:latin typeface="Times New Roman"/>
                <a:cs typeface="Times New Roman"/>
              </a:rPr>
              <a:t> </a:t>
            </a:r>
            <a:r>
              <a:rPr sz="1000" spc="0" dirty="0" smtClean="0">
                <a:latin typeface="Times New Roman"/>
                <a:cs typeface="Times New Roman"/>
              </a:rPr>
              <a:t>dialog box appears (</a:t>
            </a:r>
            <a:r>
              <a:rPr sz="1000" b="1" spc="0" dirty="0" smtClean="0">
                <a:latin typeface="Times New Roman"/>
                <a:cs typeface="Times New Roman"/>
              </a:rPr>
              <a:t>Figure </a:t>
            </a:r>
            <a:r>
              <a:rPr sz="1000" b="1" spc="-5" dirty="0" smtClean="0">
                <a:latin typeface="Times New Roman"/>
                <a:cs typeface="Times New Roman"/>
              </a:rPr>
              <a:t>2</a:t>
            </a:r>
            <a:r>
              <a:rPr sz="1000" spc="0" dirty="0" smtClean="0">
                <a:latin typeface="Times New Roman"/>
                <a:cs typeface="Times New Roman"/>
              </a:rPr>
              <a:t>).</a:t>
            </a:r>
            <a:endParaRPr sz="1000">
              <a:latin typeface="Times New Roman"/>
              <a:cs typeface="Times New Roman"/>
            </a:endParaRPr>
          </a:p>
          <a:p>
            <a:pPr>
              <a:lnSpc>
                <a:spcPts val="600"/>
              </a:lnSpc>
            </a:pPr>
            <a:endParaRPr sz="600"/>
          </a:p>
          <a:p>
            <a:pPr marL="190500" marR="250190" indent="-177800">
              <a:lnSpc>
                <a:spcPct val="100000"/>
              </a:lnSpc>
              <a:buFont typeface="Times New Roman"/>
              <a:buAutoNum type="arabicPeriod" startAt="3"/>
              <a:tabLst>
                <a:tab pos="190500" algn="l"/>
              </a:tabLst>
            </a:pPr>
            <a:r>
              <a:rPr sz="1000" spc="0" dirty="0" smtClean="0">
                <a:latin typeface="Times New Roman"/>
                <a:cs typeface="Times New Roman"/>
              </a:rPr>
              <a:t>Click the Toggle Loop button to the on (green) state (</a:t>
            </a:r>
            <a:r>
              <a:rPr sz="1000" b="1" spc="0" dirty="0" smtClean="0">
                <a:latin typeface="Times New Roman"/>
                <a:cs typeface="Times New Roman"/>
              </a:rPr>
              <a:t>Figure 3</a:t>
            </a:r>
            <a:r>
              <a:rPr sz="1000" spc="0" dirty="0" smtClean="0">
                <a:latin typeface="Times New Roman"/>
                <a:cs typeface="Times New Roman"/>
              </a:rPr>
              <a:t>).</a:t>
            </a:r>
            <a:endParaRPr sz="1000">
              <a:latin typeface="Times New Roman"/>
              <a:cs typeface="Times New Roman"/>
            </a:endParaRPr>
          </a:p>
          <a:p>
            <a:pPr>
              <a:lnSpc>
                <a:spcPts val="600"/>
              </a:lnSpc>
              <a:buFont typeface="Times New Roman"/>
              <a:buAutoNum type="arabicPeriod" startAt="3"/>
            </a:pPr>
            <a:endParaRPr sz="600"/>
          </a:p>
          <a:p>
            <a:pPr marL="190500" indent="-177800">
              <a:lnSpc>
                <a:spcPct val="100000"/>
              </a:lnSpc>
              <a:buFont typeface="Times New Roman"/>
              <a:buAutoNum type="arabicPeriod" startAt="3"/>
              <a:tabLst>
                <a:tab pos="190500" algn="l"/>
              </a:tabLst>
            </a:pPr>
            <a:r>
              <a:rPr sz="1000" spc="0" dirty="0" smtClean="0">
                <a:latin typeface="Times New Roman"/>
                <a:cs typeface="Times New Roman"/>
              </a:rPr>
              <a:t>Open the Presets menu (</a:t>
            </a:r>
            <a:r>
              <a:rPr sz="1000" b="1" spc="0" dirty="0" smtClean="0">
                <a:latin typeface="Times New Roman"/>
                <a:cs typeface="Times New Roman"/>
              </a:rPr>
              <a:t>Figure 2</a:t>
            </a:r>
            <a:r>
              <a:rPr sz="1000" spc="0" dirty="0" smtClean="0">
                <a:latin typeface="Times New Roman"/>
                <a:cs typeface="Times New Roman"/>
              </a:rPr>
              <a:t>) and select</a:t>
            </a:r>
            <a:r>
              <a:rPr sz="1000" spc="5" dirty="0" smtClean="0">
                <a:latin typeface="Times New Roman"/>
                <a:cs typeface="Times New Roman"/>
              </a:rPr>
              <a:t> </a:t>
            </a:r>
            <a:r>
              <a:rPr sz="1000" spc="0" dirty="0" smtClean="0">
                <a:latin typeface="Times New Roman"/>
                <a:cs typeface="Times New Roman"/>
              </a:rPr>
              <a:t>Brainball.</a:t>
            </a:r>
            <a:endParaRPr sz="1000">
              <a:latin typeface="Times New Roman"/>
              <a:cs typeface="Times New Roman"/>
            </a:endParaRPr>
          </a:p>
          <a:p>
            <a:pPr>
              <a:lnSpc>
                <a:spcPts val="600"/>
              </a:lnSpc>
              <a:buFont typeface="Times New Roman"/>
              <a:buAutoNum type="arabicPeriod" startAt="3"/>
            </a:pPr>
            <a:endParaRPr sz="600"/>
          </a:p>
          <a:p>
            <a:pPr marL="190500" marR="296545" indent="-177800">
              <a:lnSpc>
                <a:spcPct val="100000"/>
              </a:lnSpc>
              <a:buFont typeface="Times New Roman"/>
              <a:buAutoNum type="arabicPeriod" startAt="3"/>
              <a:tabLst>
                <a:tab pos="190500" algn="l"/>
              </a:tabLst>
            </a:pPr>
            <a:r>
              <a:rPr sz="1000" spc="0" dirty="0" smtClean="0">
                <a:latin typeface="Times New Roman"/>
                <a:cs typeface="Times New Roman"/>
              </a:rPr>
              <a:t>Click the Preview Play button to preview the effect (</a:t>
            </a:r>
            <a:r>
              <a:rPr sz="1000" b="1" spc="0" dirty="0" smtClean="0">
                <a:latin typeface="Times New Roman"/>
                <a:cs typeface="Times New Roman"/>
              </a:rPr>
              <a:t>Figure 3</a:t>
            </a:r>
            <a:r>
              <a:rPr sz="1000" spc="0" dirty="0" smtClean="0">
                <a:latin typeface="Times New Roman"/>
                <a:cs typeface="Times New Roman"/>
              </a:rPr>
              <a:t>).</a:t>
            </a:r>
            <a:endParaRPr sz="1000">
              <a:latin typeface="Times New Roman"/>
              <a:cs typeface="Times New Roman"/>
            </a:endParaRPr>
          </a:p>
          <a:p>
            <a:pPr>
              <a:lnSpc>
                <a:spcPts val="600"/>
              </a:lnSpc>
              <a:buFont typeface="Times New Roman"/>
              <a:buAutoNum type="arabicPeriod" startAt="3"/>
            </a:pPr>
            <a:endParaRPr sz="600"/>
          </a:p>
          <a:p>
            <a:pPr marL="190500" marR="70485">
              <a:lnSpc>
                <a:spcPct val="100000"/>
              </a:lnSpc>
            </a:pPr>
            <a:r>
              <a:rPr sz="1000" dirty="0" smtClean="0">
                <a:latin typeface="Times New Roman"/>
                <a:cs typeface="Times New Roman"/>
              </a:rPr>
              <a:t>As the effect plays, you can use the sliders in the dialog box to modify the effect in real time.</a:t>
            </a:r>
            <a:endParaRPr sz="1000">
              <a:latin typeface="Times New Roman"/>
              <a:cs typeface="Times New Roman"/>
            </a:endParaRPr>
          </a:p>
          <a:p>
            <a:pPr>
              <a:lnSpc>
                <a:spcPts val="600"/>
              </a:lnSpc>
            </a:pPr>
            <a:endParaRPr sz="600"/>
          </a:p>
          <a:p>
            <a:pPr marL="190500" marR="12700" indent="-177800">
              <a:lnSpc>
                <a:spcPct val="100000"/>
              </a:lnSpc>
              <a:buFont typeface="Times New Roman"/>
              <a:buAutoNum type="arabicPeriod" startAt="6"/>
              <a:tabLst>
                <a:tab pos="190500" algn="l"/>
              </a:tabLst>
            </a:pPr>
            <a:r>
              <a:rPr sz="1000" spc="0" dirty="0" smtClean="0">
                <a:latin typeface="Times New Roman"/>
                <a:cs typeface="Times New Roman"/>
              </a:rPr>
              <a:t>Let</a:t>
            </a:r>
            <a:r>
              <a:rPr sz="1000" spc="-25" dirty="0" smtClean="0">
                <a:latin typeface="Times New Roman"/>
                <a:cs typeface="Times New Roman"/>
              </a:rPr>
              <a:t> </a:t>
            </a:r>
            <a:r>
              <a:rPr sz="1000" spc="0" dirty="0" smtClean="0">
                <a:latin typeface="Times New Roman"/>
                <a:cs typeface="Times New Roman"/>
              </a:rPr>
              <a:t>the</a:t>
            </a:r>
            <a:r>
              <a:rPr sz="1000" spc="-25" dirty="0" smtClean="0">
                <a:latin typeface="Times New Roman"/>
                <a:cs typeface="Times New Roman"/>
              </a:rPr>
              <a:t> </a:t>
            </a:r>
            <a:r>
              <a:rPr sz="1000" spc="0" dirty="0" smtClean="0">
                <a:latin typeface="Times New Roman"/>
                <a:cs typeface="Times New Roman"/>
              </a:rPr>
              <a:t>effect</a:t>
            </a:r>
            <a:r>
              <a:rPr sz="1000" spc="-25" dirty="0" smtClean="0">
                <a:latin typeface="Times New Roman"/>
                <a:cs typeface="Times New Roman"/>
              </a:rPr>
              <a:t> </a:t>
            </a:r>
            <a:r>
              <a:rPr sz="1000" spc="0" dirty="0" smtClean="0">
                <a:latin typeface="Times New Roman"/>
                <a:cs typeface="Times New Roman"/>
              </a:rPr>
              <a:t>continue</a:t>
            </a:r>
            <a:r>
              <a:rPr sz="1000" spc="-25" dirty="0" smtClean="0">
                <a:latin typeface="Times New Roman"/>
                <a:cs typeface="Times New Roman"/>
              </a:rPr>
              <a:t> </a:t>
            </a:r>
            <a:r>
              <a:rPr sz="1000" spc="0" dirty="0" smtClean="0">
                <a:latin typeface="Times New Roman"/>
                <a:cs typeface="Times New Roman"/>
              </a:rPr>
              <a:t>to</a:t>
            </a:r>
            <a:r>
              <a:rPr sz="1000" spc="-30" dirty="0" smtClean="0">
                <a:latin typeface="Times New Roman"/>
                <a:cs typeface="Times New Roman"/>
              </a:rPr>
              <a:t> </a:t>
            </a:r>
            <a:r>
              <a:rPr sz="1000" spc="0" dirty="0" smtClean="0">
                <a:latin typeface="Times New Roman"/>
                <a:cs typeface="Times New Roman"/>
              </a:rPr>
              <a:t>play</a:t>
            </a:r>
            <a:r>
              <a:rPr sz="1000" spc="-25" dirty="0" smtClean="0">
                <a:latin typeface="Times New Roman"/>
                <a:cs typeface="Times New Roman"/>
              </a:rPr>
              <a:t> </a:t>
            </a:r>
            <a:r>
              <a:rPr sz="1000" spc="0" dirty="0" smtClean="0">
                <a:latin typeface="Times New Roman"/>
                <a:cs typeface="Times New Roman"/>
              </a:rPr>
              <a:t>while</a:t>
            </a:r>
            <a:r>
              <a:rPr sz="1000" spc="-25" dirty="0" smtClean="0">
                <a:latin typeface="Times New Roman"/>
                <a:cs typeface="Times New Roman"/>
              </a:rPr>
              <a:t> </a:t>
            </a:r>
            <a:r>
              <a:rPr sz="1000" spc="0" dirty="0" smtClean="0">
                <a:latin typeface="Times New Roman"/>
                <a:cs typeface="Times New Roman"/>
              </a:rPr>
              <a:t>you</a:t>
            </a:r>
            <a:r>
              <a:rPr sz="1000" spc="-30" dirty="0" smtClean="0">
                <a:latin typeface="Times New Roman"/>
                <a:cs typeface="Times New Roman"/>
              </a:rPr>
              <a:t> </a:t>
            </a:r>
            <a:r>
              <a:rPr sz="1000" spc="0" dirty="0" smtClean="0">
                <a:latin typeface="Times New Roman"/>
                <a:cs typeface="Times New Roman"/>
              </a:rPr>
              <a:t>open</a:t>
            </a:r>
            <a:r>
              <a:rPr sz="1000" spc="-30" dirty="0" smtClean="0">
                <a:latin typeface="Times New Roman"/>
                <a:cs typeface="Times New Roman"/>
              </a:rPr>
              <a:t> </a:t>
            </a:r>
            <a:r>
              <a:rPr sz="1000" spc="0" dirty="0" smtClean="0">
                <a:latin typeface="Times New Roman"/>
                <a:cs typeface="Times New Roman"/>
              </a:rPr>
              <a:t>the</a:t>
            </a:r>
            <a:r>
              <a:rPr sz="1000" spc="-25" dirty="0" smtClean="0">
                <a:latin typeface="Times New Roman"/>
                <a:cs typeface="Times New Roman"/>
              </a:rPr>
              <a:t> </a:t>
            </a:r>
            <a:r>
              <a:rPr sz="1000" spc="0" dirty="0" smtClean="0">
                <a:latin typeface="Times New Roman"/>
                <a:cs typeface="Times New Roman"/>
              </a:rPr>
              <a:t>Presets menu and select</a:t>
            </a:r>
            <a:r>
              <a:rPr sz="1000" spc="5" dirty="0" smtClean="0">
                <a:latin typeface="Times New Roman"/>
                <a:cs typeface="Times New Roman"/>
              </a:rPr>
              <a:t> </a:t>
            </a:r>
            <a:r>
              <a:rPr sz="1000" spc="0" dirty="0" smtClean="0">
                <a:latin typeface="Times New Roman"/>
                <a:cs typeface="Times New Roman"/>
              </a:rPr>
              <a:t>a new preset, such as Log Drummer.</a:t>
            </a:r>
            <a:endParaRPr sz="1000">
              <a:latin typeface="Times New Roman"/>
              <a:cs typeface="Times New Roman"/>
            </a:endParaRPr>
          </a:p>
          <a:p>
            <a:pPr>
              <a:lnSpc>
                <a:spcPts val="600"/>
              </a:lnSpc>
              <a:buFont typeface="Times New Roman"/>
              <a:buAutoNum type="arabicPeriod" startAt="6"/>
            </a:pPr>
            <a:endParaRPr sz="600"/>
          </a:p>
          <a:p>
            <a:pPr marL="189865" marR="17145" indent="0">
              <a:lnSpc>
                <a:spcPct val="100000"/>
              </a:lnSpc>
            </a:pPr>
            <a:r>
              <a:rPr sz="1000" b="1" dirty="0" smtClean="0">
                <a:latin typeface="Times New Roman"/>
                <a:cs typeface="Times New Roman"/>
              </a:rPr>
              <a:t>Note: </a:t>
            </a:r>
            <a:r>
              <a:rPr sz="1000" dirty="0" smtClean="0">
                <a:latin typeface="Times New Roman"/>
                <a:cs typeface="Times New Roman"/>
              </a:rPr>
              <a:t>For each effect, you can select</a:t>
            </a:r>
            <a:r>
              <a:rPr sz="1000" spc="5" dirty="0" smtClean="0">
                <a:latin typeface="Times New Roman"/>
                <a:cs typeface="Times New Roman"/>
              </a:rPr>
              <a:t> </a:t>
            </a:r>
            <a:r>
              <a:rPr sz="1000" spc="0" dirty="0" smtClean="0">
                <a:latin typeface="Times New Roman"/>
                <a:cs typeface="Times New Roman"/>
              </a:rPr>
              <a:t>from several presets, or modify the settings in the dialog box and then save them as a new preset by clicking</a:t>
            </a:r>
            <a:r>
              <a:rPr sz="1000" spc="5" dirty="0" smtClean="0">
                <a:latin typeface="Times New Roman"/>
                <a:cs typeface="Times New Roman"/>
              </a:rPr>
              <a:t> </a:t>
            </a:r>
            <a:r>
              <a:rPr sz="1000" spc="0" dirty="0" smtClean="0">
                <a:latin typeface="Times New Roman"/>
                <a:cs typeface="Times New Roman"/>
              </a:rPr>
              <a:t>the Save Settings As</a:t>
            </a:r>
            <a:r>
              <a:rPr sz="1000" spc="-5" dirty="0" smtClean="0">
                <a:latin typeface="Times New Roman"/>
                <a:cs typeface="Times New Roman"/>
              </a:rPr>
              <a:t> </a:t>
            </a:r>
            <a:r>
              <a:rPr sz="1000" spc="0" dirty="0" smtClean="0">
                <a:latin typeface="Times New Roman"/>
                <a:cs typeface="Times New Roman"/>
              </a:rPr>
              <a:t>A</a:t>
            </a:r>
            <a:r>
              <a:rPr sz="1000" spc="-5" dirty="0" smtClean="0">
                <a:latin typeface="Times New Roman"/>
                <a:cs typeface="Times New Roman"/>
              </a:rPr>
              <a:t> </a:t>
            </a:r>
            <a:r>
              <a:rPr sz="1000" spc="0" dirty="0" smtClean="0">
                <a:latin typeface="Times New Roman"/>
                <a:cs typeface="Times New Roman"/>
              </a:rPr>
              <a:t>Preset button (</a:t>
            </a:r>
            <a:r>
              <a:rPr sz="1000" b="1" spc="0" dirty="0" smtClean="0">
                <a:latin typeface="Times New Roman"/>
                <a:cs typeface="Times New Roman"/>
              </a:rPr>
              <a:t>Figure 2</a:t>
            </a:r>
            <a:r>
              <a:rPr sz="1000" spc="0" dirty="0" smtClean="0">
                <a:latin typeface="Times New Roman"/>
                <a:cs typeface="Times New Roman"/>
              </a:rPr>
              <a:t>).</a:t>
            </a:r>
            <a:endParaRPr sz="1000">
              <a:latin typeface="Times New Roman"/>
              <a:cs typeface="Times New Roman"/>
            </a:endParaRPr>
          </a:p>
          <a:p>
            <a:pPr>
              <a:lnSpc>
                <a:spcPts val="600"/>
              </a:lnSpc>
            </a:pPr>
            <a:endParaRPr sz="600"/>
          </a:p>
          <a:p>
            <a:pPr marL="190500" marR="81280" indent="-177800">
              <a:lnSpc>
                <a:spcPct val="100000"/>
              </a:lnSpc>
              <a:buFont typeface="Times New Roman"/>
              <a:buAutoNum type="arabicPeriod" startAt="7"/>
              <a:tabLst>
                <a:tab pos="190500" algn="l"/>
              </a:tabLst>
            </a:pPr>
            <a:r>
              <a:rPr sz="1000" spc="0" dirty="0" smtClean="0">
                <a:latin typeface="Times New Roman"/>
                <a:cs typeface="Times New Roman"/>
              </a:rPr>
              <a:t>Test a few other presets. When you have finished, click the Stop button (</a:t>
            </a:r>
            <a:r>
              <a:rPr sz="1000" b="1" spc="0" dirty="0" smtClean="0">
                <a:latin typeface="Times New Roman"/>
                <a:cs typeface="Times New Roman"/>
              </a:rPr>
              <a:t>Figure 3</a:t>
            </a:r>
            <a:r>
              <a:rPr sz="1000" spc="0" dirty="0" smtClean="0">
                <a:latin typeface="Times New Roman"/>
                <a:cs typeface="Times New Roman"/>
              </a:rPr>
              <a:t>).</a:t>
            </a:r>
            <a:endParaRPr sz="1000">
              <a:latin typeface="Times New Roman"/>
              <a:cs typeface="Times New Roman"/>
            </a:endParaRPr>
          </a:p>
          <a:p>
            <a:pPr>
              <a:lnSpc>
                <a:spcPts val="600"/>
              </a:lnSpc>
              <a:buFont typeface="Times New Roman"/>
              <a:buAutoNum type="arabicPeriod" startAt="7"/>
            </a:pPr>
            <a:endParaRPr sz="600"/>
          </a:p>
          <a:p>
            <a:pPr marL="189865" marR="147955" indent="-177800">
              <a:lnSpc>
                <a:spcPct val="100000"/>
              </a:lnSpc>
              <a:buFont typeface="Times New Roman"/>
              <a:buAutoNum type="arabicPeriod" startAt="7"/>
              <a:tabLst>
                <a:tab pos="190500" algn="l"/>
              </a:tabLst>
            </a:pPr>
            <a:r>
              <a:rPr sz="1000" spc="0" dirty="0" smtClean="0">
                <a:latin typeface="Times New Roman"/>
                <a:cs typeface="Times New Roman"/>
              </a:rPr>
              <a:t>When you’ve found a preset or settings you like, click Apply to add the effect to your file.</a:t>
            </a:r>
            <a:endParaRPr sz="1000">
              <a:latin typeface="Times New Roman"/>
              <a:cs typeface="Times New Roman"/>
            </a:endParaRPr>
          </a:p>
          <a:p>
            <a:pPr>
              <a:lnSpc>
                <a:spcPts val="600"/>
              </a:lnSpc>
              <a:buFont typeface="Times New Roman"/>
              <a:buAutoNum type="arabicPeriod" startAt="7"/>
            </a:pPr>
            <a:endParaRPr sz="600"/>
          </a:p>
          <a:p>
            <a:pPr marL="190500" marR="20955">
              <a:lnSpc>
                <a:spcPct val="100000"/>
              </a:lnSpc>
            </a:pPr>
            <a:r>
              <a:rPr sz="1000" b="1" dirty="0" smtClean="0">
                <a:latin typeface="Times New Roman"/>
                <a:cs typeface="Times New Roman"/>
              </a:rPr>
              <a:t>Note: </a:t>
            </a:r>
            <a:r>
              <a:rPr sz="1000" dirty="0" smtClean="0">
                <a:latin typeface="Times New Roman"/>
                <a:cs typeface="Times New Roman"/>
              </a:rPr>
              <a:t>You can click Close to close the Effect dialog box without adding the effect.</a:t>
            </a:r>
            <a:endParaRPr sz="1000">
              <a:latin typeface="Times New Roman"/>
              <a:cs typeface="Times New Roman"/>
            </a:endParaRPr>
          </a:p>
          <a:p>
            <a:pPr>
              <a:lnSpc>
                <a:spcPts val="600"/>
              </a:lnSpc>
            </a:pPr>
            <a:endParaRPr sz="600"/>
          </a:p>
          <a:p>
            <a:pPr marL="190500" indent="-177800">
              <a:lnSpc>
                <a:spcPct val="100000"/>
              </a:lnSpc>
              <a:buFont typeface="Times New Roman"/>
              <a:buAutoNum type="arabicPeriod" startAt="9"/>
              <a:tabLst>
                <a:tab pos="190500" algn="l"/>
              </a:tabLst>
            </a:pPr>
            <a:r>
              <a:rPr sz="1000" spc="0" dirty="0" smtClean="0">
                <a:latin typeface="Times New Roman"/>
                <a:cs typeface="Times New Roman"/>
              </a:rPr>
              <a:t>Play the file in the Waveform editor.</a:t>
            </a:r>
            <a:endParaRPr sz="1000">
              <a:latin typeface="Times New Roman"/>
              <a:cs typeface="Times New Roman"/>
            </a:endParaRPr>
          </a:p>
          <a:p>
            <a:pPr>
              <a:lnSpc>
                <a:spcPts val="600"/>
              </a:lnSpc>
            </a:pPr>
            <a:endParaRPr sz="600"/>
          </a:p>
          <a:p>
            <a:pPr marL="190500" marR="52705">
              <a:lnSpc>
                <a:spcPct val="100000"/>
              </a:lnSpc>
            </a:pPr>
            <a:r>
              <a:rPr sz="1000" dirty="0" smtClean="0">
                <a:latin typeface="Times New Roman"/>
                <a:cs typeface="Times New Roman"/>
              </a:rPr>
              <a:t>The effect is added to the file. The effect is not added in the Effects Rack panel.</a:t>
            </a:r>
            <a:endParaRPr sz="1000">
              <a:latin typeface="Times New Roman"/>
              <a:cs typeface="Times New Roman"/>
            </a:endParaRPr>
          </a:p>
          <a:p>
            <a:pPr>
              <a:lnSpc>
                <a:spcPts val="600"/>
              </a:lnSpc>
            </a:pPr>
            <a:endParaRPr sz="600"/>
          </a:p>
          <a:p>
            <a:pPr marL="190500" marR="13970">
              <a:lnSpc>
                <a:spcPct val="100000"/>
              </a:lnSpc>
            </a:pPr>
            <a:r>
              <a:rPr sz="1000" b="1" dirty="0" smtClean="0">
                <a:latin typeface="Times New Roman"/>
                <a:cs typeface="Times New Roman"/>
              </a:rPr>
              <a:t>Note: </a:t>
            </a:r>
            <a:r>
              <a:rPr sz="1000" dirty="0" smtClean="0">
                <a:latin typeface="Times New Roman"/>
                <a:cs typeface="Times New Roman"/>
              </a:rPr>
              <a:t>When you save the file, the effect is permanently added</a:t>
            </a:r>
            <a:r>
              <a:rPr sz="1000" spc="-15" dirty="0" smtClean="0">
                <a:latin typeface="Times New Roman"/>
                <a:cs typeface="Times New Roman"/>
              </a:rPr>
              <a:t> </a:t>
            </a:r>
            <a:r>
              <a:rPr sz="1000" spc="0" dirty="0" smtClean="0">
                <a:latin typeface="Times New Roman"/>
                <a:cs typeface="Times New Roman"/>
              </a:rPr>
              <a:t>to</a:t>
            </a:r>
            <a:r>
              <a:rPr sz="1000" spc="-15" dirty="0" smtClean="0">
                <a:latin typeface="Times New Roman"/>
                <a:cs typeface="Times New Roman"/>
              </a:rPr>
              <a:t> </a:t>
            </a:r>
            <a:r>
              <a:rPr sz="1000" spc="0" dirty="0" smtClean="0">
                <a:latin typeface="Times New Roman"/>
                <a:cs typeface="Times New Roman"/>
              </a:rPr>
              <a:t>the</a:t>
            </a:r>
            <a:r>
              <a:rPr sz="1000" spc="-15" dirty="0" smtClean="0">
                <a:latin typeface="Times New Roman"/>
                <a:cs typeface="Times New Roman"/>
              </a:rPr>
              <a:t> </a:t>
            </a:r>
            <a:r>
              <a:rPr sz="1000" spc="0" dirty="0" smtClean="0">
                <a:latin typeface="Times New Roman"/>
                <a:cs typeface="Times New Roman"/>
              </a:rPr>
              <a:t>file</a:t>
            </a:r>
            <a:r>
              <a:rPr sz="1000" spc="-15" dirty="0" smtClean="0">
                <a:latin typeface="Times New Roman"/>
                <a:cs typeface="Times New Roman"/>
              </a:rPr>
              <a:t> </a:t>
            </a:r>
            <a:r>
              <a:rPr sz="1000" spc="0" dirty="0" smtClean="0">
                <a:latin typeface="Times New Roman"/>
                <a:cs typeface="Times New Roman"/>
              </a:rPr>
              <a:t>stored</a:t>
            </a:r>
            <a:r>
              <a:rPr sz="1000" spc="-15" dirty="0" smtClean="0">
                <a:latin typeface="Times New Roman"/>
                <a:cs typeface="Times New Roman"/>
              </a:rPr>
              <a:t> </a:t>
            </a:r>
            <a:r>
              <a:rPr sz="1000" spc="0" dirty="0" smtClean="0">
                <a:latin typeface="Times New Roman"/>
                <a:cs typeface="Times New Roman"/>
              </a:rPr>
              <a:t>on</a:t>
            </a:r>
            <a:r>
              <a:rPr sz="1000" spc="-15" dirty="0" smtClean="0">
                <a:latin typeface="Times New Roman"/>
                <a:cs typeface="Times New Roman"/>
              </a:rPr>
              <a:t> </a:t>
            </a:r>
            <a:r>
              <a:rPr sz="1000" spc="0" dirty="0" smtClean="0">
                <a:latin typeface="Times New Roman"/>
                <a:cs typeface="Times New Roman"/>
              </a:rPr>
              <a:t>your</a:t>
            </a:r>
            <a:r>
              <a:rPr sz="1000" spc="-15" dirty="0" smtClean="0">
                <a:latin typeface="Times New Roman"/>
                <a:cs typeface="Times New Roman"/>
              </a:rPr>
              <a:t> </a:t>
            </a:r>
            <a:r>
              <a:rPr sz="1000" spc="0" dirty="0" smtClean="0">
                <a:latin typeface="Times New Roman"/>
                <a:cs typeface="Times New Roman"/>
              </a:rPr>
              <a:t>computer.</a:t>
            </a:r>
            <a:r>
              <a:rPr sz="1000" spc="-10" dirty="0" smtClean="0">
                <a:latin typeface="Times New Roman"/>
                <a:cs typeface="Times New Roman"/>
              </a:rPr>
              <a:t> </a:t>
            </a:r>
            <a:r>
              <a:rPr sz="1000" spc="0" dirty="0" smtClean="0">
                <a:latin typeface="Times New Roman"/>
                <a:cs typeface="Times New Roman"/>
              </a:rPr>
              <a:t>To</a:t>
            </a:r>
            <a:r>
              <a:rPr sz="1000" spc="-15" dirty="0" smtClean="0">
                <a:latin typeface="Times New Roman"/>
                <a:cs typeface="Times New Roman"/>
              </a:rPr>
              <a:t> </a:t>
            </a:r>
            <a:r>
              <a:rPr sz="1000" spc="0" dirty="0" smtClean="0">
                <a:latin typeface="Times New Roman"/>
                <a:cs typeface="Times New Roman"/>
              </a:rPr>
              <a:t>remove</a:t>
            </a:r>
            <a:r>
              <a:rPr sz="1000" spc="-15" dirty="0" smtClean="0">
                <a:latin typeface="Times New Roman"/>
                <a:cs typeface="Times New Roman"/>
              </a:rPr>
              <a:t> </a:t>
            </a:r>
            <a:r>
              <a:rPr sz="1000" spc="0" dirty="0" smtClean="0">
                <a:latin typeface="Times New Roman"/>
                <a:cs typeface="Times New Roman"/>
              </a:rPr>
              <a:t>the effect, select</a:t>
            </a:r>
            <a:r>
              <a:rPr sz="1000" spc="5" dirty="0" smtClean="0">
                <a:latin typeface="Times New Roman"/>
                <a:cs typeface="Times New Roman"/>
              </a:rPr>
              <a:t> </a:t>
            </a:r>
            <a:r>
              <a:rPr sz="1000" spc="0" dirty="0" smtClean="0">
                <a:latin typeface="Times New Roman"/>
                <a:cs typeface="Times New Roman"/>
              </a:rPr>
              <a:t>Edit &gt; Undo before you save the file, or close the file without saving your changes.</a:t>
            </a:r>
            <a:endParaRPr sz="1000">
              <a:latin typeface="Times New Roman"/>
              <a:cs typeface="Times New Roman"/>
            </a:endParaRPr>
          </a:p>
        </p:txBody>
      </p:sp>
      <p:sp>
        <p:nvSpPr>
          <p:cNvPr id="9" name="object 9"/>
          <p:cNvSpPr txBox="1"/>
          <p:nvPr/>
        </p:nvSpPr>
        <p:spPr>
          <a:xfrm>
            <a:off x="4235450" y="3912615"/>
            <a:ext cx="1796414"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2 </a:t>
            </a:r>
            <a:r>
              <a:rPr sz="1000" dirty="0" smtClean="0">
                <a:latin typeface="Times New Roman"/>
                <a:cs typeface="Times New Roman"/>
              </a:rPr>
              <a:t>Effect–Phaser</a:t>
            </a:r>
            <a:r>
              <a:rPr sz="1000" spc="5" dirty="0" smtClean="0">
                <a:latin typeface="Times New Roman"/>
                <a:cs typeface="Times New Roman"/>
              </a:rPr>
              <a:t> </a:t>
            </a:r>
            <a:r>
              <a:rPr sz="1000" spc="0" dirty="0" smtClean="0">
                <a:latin typeface="Times New Roman"/>
                <a:cs typeface="Times New Roman"/>
              </a:rPr>
              <a:t>dialog box</a:t>
            </a:r>
            <a:endParaRPr sz="1000">
              <a:latin typeface="Times New Roman"/>
              <a:cs typeface="Times New Roman"/>
            </a:endParaRPr>
          </a:p>
        </p:txBody>
      </p:sp>
      <p:sp>
        <p:nvSpPr>
          <p:cNvPr id="10" name="object 10"/>
          <p:cNvSpPr txBox="1"/>
          <p:nvPr/>
        </p:nvSpPr>
        <p:spPr>
          <a:xfrm>
            <a:off x="4235450" y="5276850"/>
            <a:ext cx="1796414"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3 </a:t>
            </a:r>
            <a:r>
              <a:rPr sz="1000" dirty="0" smtClean="0">
                <a:latin typeface="Times New Roman"/>
                <a:cs typeface="Times New Roman"/>
              </a:rPr>
              <a:t>Effect–Phaser</a:t>
            </a:r>
            <a:r>
              <a:rPr sz="1000" spc="5" dirty="0" smtClean="0">
                <a:latin typeface="Times New Roman"/>
                <a:cs typeface="Times New Roman"/>
              </a:rPr>
              <a:t> </a:t>
            </a:r>
            <a:r>
              <a:rPr sz="1000" spc="0" dirty="0" smtClean="0">
                <a:latin typeface="Times New Roman"/>
                <a:cs typeface="Times New Roman"/>
              </a:rPr>
              <a:t>dialog box</a:t>
            </a:r>
            <a:endParaRPr sz="1000">
              <a:latin typeface="Times New Roman"/>
              <a:cs typeface="Times New Roman"/>
            </a:endParaRPr>
          </a:p>
        </p:txBody>
      </p:sp>
      <p:sp>
        <p:nvSpPr>
          <p:cNvPr id="11" name="object 11"/>
          <p:cNvSpPr/>
          <p:nvPr/>
        </p:nvSpPr>
        <p:spPr>
          <a:xfrm>
            <a:off x="4248150" y="1387055"/>
            <a:ext cx="2614929" cy="2508669"/>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4330700" y="992123"/>
            <a:ext cx="652145"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Presets menu</a:t>
            </a:r>
            <a:endParaRPr sz="800">
              <a:latin typeface="Arial"/>
              <a:cs typeface="Arial"/>
            </a:endParaRPr>
          </a:p>
        </p:txBody>
      </p:sp>
      <p:sp>
        <p:nvSpPr>
          <p:cNvPr id="13" name="object 13"/>
          <p:cNvSpPr txBox="1"/>
          <p:nvPr/>
        </p:nvSpPr>
        <p:spPr>
          <a:xfrm>
            <a:off x="5517997" y="1012443"/>
            <a:ext cx="799465" cy="215265"/>
          </a:xfrm>
          <a:prstGeom prst="rect">
            <a:avLst/>
          </a:prstGeom>
        </p:spPr>
        <p:txBody>
          <a:bodyPr vert="horz" wrap="square" lIns="0" tIns="0" rIns="0" bIns="0" rtlCol="0">
            <a:noAutofit/>
          </a:bodyPr>
          <a:lstStyle/>
          <a:p>
            <a:pPr marL="12700" marR="12700" indent="0">
              <a:lnSpc>
                <a:spcPts val="800"/>
              </a:lnSpc>
            </a:pPr>
            <a:r>
              <a:rPr sz="800" dirty="0" smtClean="0">
                <a:latin typeface="Arial"/>
                <a:cs typeface="Arial"/>
              </a:rPr>
              <a:t>Save Settings As A Preset button</a:t>
            </a:r>
            <a:endParaRPr sz="800">
              <a:latin typeface="Arial"/>
              <a:cs typeface="Arial"/>
            </a:endParaRPr>
          </a:p>
        </p:txBody>
      </p:sp>
      <p:sp>
        <p:nvSpPr>
          <p:cNvPr id="14" name="object 14"/>
          <p:cNvSpPr/>
          <p:nvPr/>
        </p:nvSpPr>
        <p:spPr>
          <a:xfrm>
            <a:off x="5857875" y="1247775"/>
            <a:ext cx="114300" cy="457200"/>
          </a:xfrm>
          <a:custGeom>
            <a:avLst/>
            <a:gdLst/>
            <a:ahLst/>
            <a:cxnLst/>
            <a:rect l="l" t="t" r="r" b="b"/>
            <a:pathLst>
              <a:path w="114300" h="457200">
                <a:moveTo>
                  <a:pt x="114300" y="457200"/>
                </a:moveTo>
                <a:lnTo>
                  <a:pt x="0" y="0"/>
                </a:lnTo>
              </a:path>
            </a:pathLst>
          </a:custGeom>
          <a:ln w="19812">
            <a:solidFill>
              <a:srgbClr val="FFFFFF"/>
            </a:solidFill>
          </a:ln>
        </p:spPr>
        <p:txBody>
          <a:bodyPr wrap="square" lIns="0" tIns="0" rIns="0" bIns="0" rtlCol="0">
            <a:noAutofit/>
          </a:bodyPr>
          <a:lstStyle/>
          <a:p>
            <a:endParaRPr/>
          </a:p>
        </p:txBody>
      </p:sp>
      <p:sp>
        <p:nvSpPr>
          <p:cNvPr id="15" name="object 15"/>
          <p:cNvSpPr/>
          <p:nvPr/>
        </p:nvSpPr>
        <p:spPr>
          <a:xfrm>
            <a:off x="4721225" y="1158875"/>
            <a:ext cx="317500" cy="546100"/>
          </a:xfrm>
          <a:custGeom>
            <a:avLst/>
            <a:gdLst/>
            <a:ahLst/>
            <a:cxnLst/>
            <a:rect l="l" t="t" r="r" b="b"/>
            <a:pathLst>
              <a:path w="317500" h="546100">
                <a:moveTo>
                  <a:pt x="317500" y="546100"/>
                </a:moveTo>
                <a:lnTo>
                  <a:pt x="0" y="0"/>
                </a:lnTo>
              </a:path>
            </a:pathLst>
          </a:custGeom>
          <a:ln w="19812">
            <a:solidFill>
              <a:srgbClr val="FFFFFF"/>
            </a:solidFill>
          </a:ln>
        </p:spPr>
        <p:txBody>
          <a:bodyPr wrap="square" lIns="0" tIns="0" rIns="0" bIns="0" rtlCol="0">
            <a:noAutofit/>
          </a:bodyPr>
          <a:lstStyle/>
          <a:p>
            <a:endParaRPr/>
          </a:p>
        </p:txBody>
      </p:sp>
      <p:sp>
        <p:nvSpPr>
          <p:cNvPr id="16" name="object 16"/>
          <p:cNvSpPr/>
          <p:nvPr/>
        </p:nvSpPr>
        <p:spPr>
          <a:xfrm>
            <a:off x="5857875" y="1247775"/>
            <a:ext cx="114300" cy="457200"/>
          </a:xfrm>
          <a:custGeom>
            <a:avLst/>
            <a:gdLst/>
            <a:ahLst/>
            <a:cxnLst/>
            <a:rect l="l" t="t" r="r" b="b"/>
            <a:pathLst>
              <a:path w="114300" h="457200">
                <a:moveTo>
                  <a:pt x="114300" y="457200"/>
                </a:moveTo>
                <a:lnTo>
                  <a:pt x="0" y="0"/>
                </a:lnTo>
              </a:path>
            </a:pathLst>
          </a:custGeom>
          <a:ln w="13716">
            <a:solidFill>
              <a:srgbClr val="000000"/>
            </a:solidFill>
          </a:ln>
        </p:spPr>
        <p:txBody>
          <a:bodyPr wrap="square" lIns="0" tIns="0" rIns="0" bIns="0" rtlCol="0">
            <a:noAutofit/>
          </a:bodyPr>
          <a:lstStyle/>
          <a:p>
            <a:endParaRPr/>
          </a:p>
        </p:txBody>
      </p:sp>
      <p:sp>
        <p:nvSpPr>
          <p:cNvPr id="17" name="object 17"/>
          <p:cNvSpPr/>
          <p:nvPr/>
        </p:nvSpPr>
        <p:spPr>
          <a:xfrm>
            <a:off x="4721225" y="1158875"/>
            <a:ext cx="317500" cy="546100"/>
          </a:xfrm>
          <a:custGeom>
            <a:avLst/>
            <a:gdLst/>
            <a:ahLst/>
            <a:cxnLst/>
            <a:rect l="l" t="t" r="r" b="b"/>
            <a:pathLst>
              <a:path w="317500" h="546100">
                <a:moveTo>
                  <a:pt x="317500" y="546100"/>
                </a:moveTo>
                <a:lnTo>
                  <a:pt x="0" y="0"/>
                </a:lnTo>
              </a:path>
            </a:pathLst>
          </a:custGeom>
          <a:ln w="13716">
            <a:solidFill>
              <a:srgbClr val="000000"/>
            </a:solidFill>
          </a:ln>
        </p:spPr>
        <p:txBody>
          <a:bodyPr wrap="square" lIns="0" tIns="0" rIns="0" bIns="0" rtlCol="0">
            <a:noAutofit/>
          </a:bodyPr>
          <a:lstStyle/>
          <a:p>
            <a:endParaRPr/>
          </a:p>
        </p:txBody>
      </p:sp>
      <p:sp>
        <p:nvSpPr>
          <p:cNvPr id="18" name="object 18"/>
          <p:cNvSpPr txBox="1"/>
          <p:nvPr/>
        </p:nvSpPr>
        <p:spPr>
          <a:xfrm>
            <a:off x="4270375" y="4333494"/>
            <a:ext cx="2260600" cy="215265"/>
          </a:xfrm>
          <a:prstGeom prst="rect">
            <a:avLst/>
          </a:prstGeom>
        </p:spPr>
        <p:txBody>
          <a:bodyPr vert="horz" wrap="square" lIns="0" tIns="0" rIns="0" bIns="0" rtlCol="0">
            <a:noAutofit/>
          </a:bodyPr>
          <a:lstStyle/>
          <a:p>
            <a:pPr marL="12700" marR="12700">
              <a:lnSpc>
                <a:spcPts val="800"/>
              </a:lnSpc>
              <a:tabLst>
                <a:tab pos="732790" algn="l"/>
                <a:tab pos="1682750" algn="l"/>
              </a:tabLst>
            </a:pPr>
            <a:r>
              <a:rPr sz="800" spc="-5" dirty="0" smtClean="0">
                <a:latin typeface="Arial"/>
                <a:cs typeface="Arial"/>
              </a:rPr>
              <a:t>Toggl</a:t>
            </a:r>
            <a:r>
              <a:rPr sz="800" spc="0" dirty="0" smtClean="0">
                <a:latin typeface="Arial"/>
                <a:cs typeface="Arial"/>
              </a:rPr>
              <a:t>e </a:t>
            </a:r>
            <a:r>
              <a:rPr sz="800" spc="-5" dirty="0" smtClean="0">
                <a:latin typeface="Arial"/>
                <a:cs typeface="Arial"/>
              </a:rPr>
              <a:t>Powe</a:t>
            </a:r>
            <a:r>
              <a:rPr sz="800" spc="0" dirty="0" smtClean="0">
                <a:latin typeface="Arial"/>
                <a:cs typeface="Arial"/>
              </a:rPr>
              <a:t>r  </a:t>
            </a:r>
            <a:r>
              <a:rPr sz="800" spc="75" dirty="0" smtClean="0">
                <a:latin typeface="Arial"/>
                <a:cs typeface="Arial"/>
              </a:rPr>
              <a:t> </a:t>
            </a:r>
            <a:r>
              <a:rPr sz="800" spc="0" dirty="0" smtClean="0">
                <a:latin typeface="Arial"/>
                <a:cs typeface="Arial"/>
              </a:rPr>
              <a:t>Preview</a:t>
            </a:r>
            <a:r>
              <a:rPr sz="800" spc="-60" dirty="0" smtClean="0">
                <a:latin typeface="Arial"/>
                <a:cs typeface="Arial"/>
              </a:rPr>
              <a:t> </a:t>
            </a:r>
            <a:r>
              <a:rPr sz="800" spc="0" dirty="0" smtClean="0">
                <a:latin typeface="Arial"/>
                <a:cs typeface="Arial"/>
              </a:rPr>
              <a:t>Play/Stop	</a:t>
            </a:r>
            <a:r>
              <a:rPr sz="800" spc="-5" dirty="0" smtClean="0">
                <a:latin typeface="Arial"/>
                <a:cs typeface="Arial"/>
              </a:rPr>
              <a:t>Toggl</a:t>
            </a:r>
            <a:r>
              <a:rPr sz="800" spc="0" dirty="0" smtClean="0">
                <a:latin typeface="Arial"/>
                <a:cs typeface="Arial"/>
              </a:rPr>
              <a:t>e </a:t>
            </a:r>
            <a:r>
              <a:rPr sz="800" spc="-5" dirty="0" smtClean="0">
                <a:latin typeface="Arial"/>
                <a:cs typeface="Arial"/>
              </a:rPr>
              <a:t>Loop </a:t>
            </a:r>
            <a:r>
              <a:rPr sz="800" spc="0" dirty="0" smtClean="0">
                <a:latin typeface="Arial"/>
                <a:cs typeface="Arial"/>
              </a:rPr>
              <a:t>button	button	button</a:t>
            </a:r>
            <a:endParaRPr sz="800">
              <a:latin typeface="Arial"/>
              <a:cs typeface="Arial"/>
            </a:endParaRPr>
          </a:p>
        </p:txBody>
      </p:sp>
      <p:sp>
        <p:nvSpPr>
          <p:cNvPr id="19" name="object 19"/>
          <p:cNvSpPr/>
          <p:nvPr/>
        </p:nvSpPr>
        <p:spPr>
          <a:xfrm>
            <a:off x="4248150" y="4678781"/>
            <a:ext cx="1533588" cy="581177"/>
          </a:xfrm>
          <a:prstGeom prst="rect">
            <a:avLst/>
          </a:prstGeom>
          <a:blipFill>
            <a:blip r:embed="rId3" cstate="print"/>
            <a:stretch>
              <a:fillRect/>
            </a:stretch>
          </a:blipFill>
        </p:spPr>
        <p:txBody>
          <a:bodyPr wrap="square" lIns="0" tIns="0" rIns="0" bIns="0" rtlCol="0">
            <a:noAutofit/>
          </a:bodyPr>
          <a:lstStyle/>
          <a:p>
            <a:endParaRPr/>
          </a:p>
        </p:txBody>
      </p:sp>
      <p:sp>
        <p:nvSpPr>
          <p:cNvPr id="20" name="object 20"/>
          <p:cNvSpPr/>
          <p:nvPr/>
        </p:nvSpPr>
        <p:spPr>
          <a:xfrm>
            <a:off x="4476750" y="4562475"/>
            <a:ext cx="85725" cy="371475"/>
          </a:xfrm>
          <a:custGeom>
            <a:avLst/>
            <a:gdLst/>
            <a:ahLst/>
            <a:cxnLst/>
            <a:rect l="l" t="t" r="r" b="b"/>
            <a:pathLst>
              <a:path w="85725" h="371475">
                <a:moveTo>
                  <a:pt x="85725" y="371475"/>
                </a:moveTo>
                <a:lnTo>
                  <a:pt x="0" y="0"/>
                </a:lnTo>
              </a:path>
            </a:pathLst>
          </a:custGeom>
          <a:ln w="19812">
            <a:solidFill>
              <a:srgbClr val="FFFFFF"/>
            </a:solidFill>
          </a:ln>
        </p:spPr>
        <p:txBody>
          <a:bodyPr wrap="square" lIns="0" tIns="0" rIns="0" bIns="0" rtlCol="0">
            <a:noAutofit/>
          </a:bodyPr>
          <a:lstStyle/>
          <a:p>
            <a:endParaRPr/>
          </a:p>
        </p:txBody>
      </p:sp>
      <p:sp>
        <p:nvSpPr>
          <p:cNvPr id="21" name="object 21"/>
          <p:cNvSpPr/>
          <p:nvPr/>
        </p:nvSpPr>
        <p:spPr>
          <a:xfrm>
            <a:off x="4476750" y="4562475"/>
            <a:ext cx="85725" cy="371475"/>
          </a:xfrm>
          <a:custGeom>
            <a:avLst/>
            <a:gdLst/>
            <a:ahLst/>
            <a:cxnLst/>
            <a:rect l="l" t="t" r="r" b="b"/>
            <a:pathLst>
              <a:path w="85725" h="371475">
                <a:moveTo>
                  <a:pt x="85725" y="371475"/>
                </a:moveTo>
                <a:lnTo>
                  <a:pt x="0" y="0"/>
                </a:lnTo>
              </a:path>
            </a:pathLst>
          </a:custGeom>
          <a:ln w="13716">
            <a:solidFill>
              <a:srgbClr val="000000"/>
            </a:solidFill>
          </a:ln>
        </p:spPr>
        <p:txBody>
          <a:bodyPr wrap="square" lIns="0" tIns="0" rIns="0" bIns="0" rtlCol="0">
            <a:noAutofit/>
          </a:bodyPr>
          <a:lstStyle/>
          <a:p>
            <a:endParaRPr/>
          </a:p>
        </p:txBody>
      </p:sp>
      <p:sp>
        <p:nvSpPr>
          <p:cNvPr id="22" name="object 22"/>
          <p:cNvSpPr/>
          <p:nvPr/>
        </p:nvSpPr>
        <p:spPr>
          <a:xfrm>
            <a:off x="4895850" y="4552950"/>
            <a:ext cx="276225" cy="381000"/>
          </a:xfrm>
          <a:custGeom>
            <a:avLst/>
            <a:gdLst/>
            <a:ahLst/>
            <a:cxnLst/>
            <a:rect l="l" t="t" r="r" b="b"/>
            <a:pathLst>
              <a:path w="276225" h="381000">
                <a:moveTo>
                  <a:pt x="0" y="381000"/>
                </a:moveTo>
                <a:lnTo>
                  <a:pt x="276225" y="0"/>
                </a:lnTo>
              </a:path>
            </a:pathLst>
          </a:custGeom>
          <a:ln w="19812">
            <a:solidFill>
              <a:srgbClr val="FFFFFF"/>
            </a:solidFill>
          </a:ln>
        </p:spPr>
        <p:txBody>
          <a:bodyPr wrap="square" lIns="0" tIns="0" rIns="0" bIns="0" rtlCol="0">
            <a:noAutofit/>
          </a:bodyPr>
          <a:lstStyle/>
          <a:p>
            <a:endParaRPr/>
          </a:p>
        </p:txBody>
      </p:sp>
      <p:sp>
        <p:nvSpPr>
          <p:cNvPr id="23" name="object 23"/>
          <p:cNvSpPr/>
          <p:nvPr/>
        </p:nvSpPr>
        <p:spPr>
          <a:xfrm>
            <a:off x="5267325" y="4552950"/>
            <a:ext cx="762000" cy="381000"/>
          </a:xfrm>
          <a:custGeom>
            <a:avLst/>
            <a:gdLst/>
            <a:ahLst/>
            <a:cxnLst/>
            <a:rect l="l" t="t" r="r" b="b"/>
            <a:pathLst>
              <a:path w="762000" h="381000">
                <a:moveTo>
                  <a:pt x="0" y="381000"/>
                </a:moveTo>
                <a:lnTo>
                  <a:pt x="762000" y="0"/>
                </a:lnTo>
              </a:path>
            </a:pathLst>
          </a:custGeom>
          <a:ln w="19812">
            <a:solidFill>
              <a:srgbClr val="FFFFFF"/>
            </a:solidFill>
          </a:ln>
        </p:spPr>
        <p:txBody>
          <a:bodyPr wrap="square" lIns="0" tIns="0" rIns="0" bIns="0" rtlCol="0">
            <a:noAutofit/>
          </a:bodyPr>
          <a:lstStyle/>
          <a:p>
            <a:endParaRPr/>
          </a:p>
        </p:txBody>
      </p:sp>
      <p:sp>
        <p:nvSpPr>
          <p:cNvPr id="24" name="object 24"/>
          <p:cNvSpPr/>
          <p:nvPr/>
        </p:nvSpPr>
        <p:spPr>
          <a:xfrm>
            <a:off x="4895850" y="4552950"/>
            <a:ext cx="276225" cy="381000"/>
          </a:xfrm>
          <a:custGeom>
            <a:avLst/>
            <a:gdLst/>
            <a:ahLst/>
            <a:cxnLst/>
            <a:rect l="l" t="t" r="r" b="b"/>
            <a:pathLst>
              <a:path w="276225" h="381000">
                <a:moveTo>
                  <a:pt x="0" y="381000"/>
                </a:moveTo>
                <a:lnTo>
                  <a:pt x="276225" y="0"/>
                </a:lnTo>
              </a:path>
            </a:pathLst>
          </a:custGeom>
          <a:ln w="13716">
            <a:solidFill>
              <a:srgbClr val="000000"/>
            </a:solidFill>
          </a:ln>
        </p:spPr>
        <p:txBody>
          <a:bodyPr wrap="square" lIns="0" tIns="0" rIns="0" bIns="0" rtlCol="0">
            <a:noAutofit/>
          </a:bodyPr>
          <a:lstStyle/>
          <a:p>
            <a:endParaRPr/>
          </a:p>
        </p:txBody>
      </p:sp>
      <p:sp>
        <p:nvSpPr>
          <p:cNvPr id="25" name="object 25"/>
          <p:cNvSpPr/>
          <p:nvPr/>
        </p:nvSpPr>
        <p:spPr>
          <a:xfrm>
            <a:off x="5267325" y="4552950"/>
            <a:ext cx="762000" cy="381000"/>
          </a:xfrm>
          <a:custGeom>
            <a:avLst/>
            <a:gdLst/>
            <a:ahLst/>
            <a:cxnLst/>
            <a:rect l="l" t="t" r="r" b="b"/>
            <a:pathLst>
              <a:path w="762000" h="381000">
                <a:moveTo>
                  <a:pt x="0" y="381000"/>
                </a:moveTo>
                <a:lnTo>
                  <a:pt x="762000" y="0"/>
                </a:lnTo>
              </a:path>
            </a:pathLst>
          </a:custGeom>
          <a:ln w="13716">
            <a:solidFill>
              <a:srgbClr val="000000"/>
            </a:solidFill>
          </a:ln>
        </p:spPr>
        <p:txBody>
          <a:bodyPr wrap="square" lIns="0" tIns="0" rIns="0" bIns="0" rtlCol="0">
            <a:noAutofit/>
          </a:bodyPr>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14400" y="381000"/>
            <a:ext cx="1253490"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Adobe </a:t>
            </a:r>
            <a:r>
              <a:rPr sz="1000" b="1" dirty="0" smtClean="0">
                <a:latin typeface="Arial"/>
                <a:cs typeface="Arial"/>
              </a:rPr>
              <a:t>Audition</a:t>
            </a:r>
            <a:r>
              <a:rPr sz="1000" b="1" spc="5" dirty="0" smtClean="0">
                <a:latin typeface="Arial"/>
                <a:cs typeface="Arial"/>
              </a:rPr>
              <a:t> </a:t>
            </a:r>
            <a:endParaRPr sz="1000" dirty="0">
              <a:latin typeface="Arial"/>
              <a:cs typeface="Arial"/>
            </a:endParaRPr>
          </a:p>
        </p:txBody>
      </p:sp>
      <p:sp>
        <p:nvSpPr>
          <p:cNvPr id="3" name="object 3"/>
          <p:cNvSpPr txBox="1"/>
          <p:nvPr/>
        </p:nvSpPr>
        <p:spPr>
          <a:xfrm>
            <a:off x="5934964" y="414908"/>
            <a:ext cx="935355"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Project 7 guide</a:t>
            </a:r>
            <a:endParaRPr sz="1000">
              <a:latin typeface="Arial"/>
              <a:cs typeface="Arial"/>
            </a:endParaRPr>
          </a:p>
        </p:txBody>
      </p:sp>
      <p:sp>
        <p:nvSpPr>
          <p:cNvPr id="4" name="object 4"/>
          <p:cNvSpPr/>
          <p:nvPr/>
        </p:nvSpPr>
        <p:spPr>
          <a:xfrm>
            <a:off x="914400" y="609600"/>
            <a:ext cx="5943600" cy="0"/>
          </a:xfrm>
          <a:custGeom>
            <a:avLst/>
            <a:gdLst/>
            <a:ahLst/>
            <a:cxnLst/>
            <a:rect l="l" t="t" r="r" b="b"/>
            <a:pathLst>
              <a:path w="5943600">
                <a:moveTo>
                  <a:pt x="5943600" y="0"/>
                </a:moveTo>
                <a:lnTo>
                  <a:pt x="0" y="0"/>
                </a:lnTo>
              </a:path>
            </a:pathLst>
          </a:custGeom>
          <a:ln w="7620">
            <a:solidFill>
              <a:srgbClr val="000000"/>
            </a:solidFill>
          </a:ln>
        </p:spPr>
        <p:txBody>
          <a:bodyPr wrap="square" lIns="0" tIns="0" rIns="0" bIns="0" rtlCol="0">
            <a:noAutofit/>
          </a:bodyPr>
          <a:lstStyle/>
          <a:p>
            <a:endParaRPr/>
          </a:p>
        </p:txBody>
      </p:sp>
      <p:sp>
        <p:nvSpPr>
          <p:cNvPr id="5" name="object 5"/>
          <p:cNvSpPr txBox="1"/>
          <p:nvPr/>
        </p:nvSpPr>
        <p:spPr>
          <a:xfrm>
            <a:off x="901700" y="9482708"/>
            <a:ext cx="169291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 2012 Adobe Systems Incorporated</a:t>
            </a:r>
            <a:endParaRPr sz="800">
              <a:latin typeface="Arial"/>
              <a:cs typeface="Arial"/>
            </a:endParaRPr>
          </a:p>
        </p:txBody>
      </p:sp>
      <p:sp>
        <p:nvSpPr>
          <p:cNvPr id="6" name="object 6"/>
          <p:cNvSpPr txBox="1"/>
          <p:nvPr/>
        </p:nvSpPr>
        <p:spPr>
          <a:xfrm>
            <a:off x="4908296" y="9482708"/>
            <a:ext cx="196215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How to apply Adobe Audition sound effects</a:t>
            </a:r>
            <a:endParaRPr sz="800">
              <a:latin typeface="Arial"/>
              <a:cs typeface="Arial"/>
            </a:endParaRPr>
          </a:p>
        </p:txBody>
      </p:sp>
      <p:sp>
        <p:nvSpPr>
          <p:cNvPr id="7" name="object 7"/>
          <p:cNvSpPr txBox="1"/>
          <p:nvPr/>
        </p:nvSpPr>
        <p:spPr>
          <a:xfrm>
            <a:off x="7099300" y="9482708"/>
            <a:ext cx="81915" cy="133985"/>
          </a:xfrm>
          <a:prstGeom prst="rect">
            <a:avLst/>
          </a:prstGeom>
        </p:spPr>
        <p:txBody>
          <a:bodyPr vert="horz" wrap="square" lIns="0" tIns="0" rIns="0" bIns="0" rtlCol="0">
            <a:noAutofit/>
          </a:bodyPr>
          <a:lstStyle/>
          <a:p>
            <a:pPr marL="12700">
              <a:lnSpc>
                <a:spcPct val="100000"/>
              </a:lnSpc>
            </a:pPr>
            <a:r>
              <a:rPr sz="800" b="1" dirty="0" smtClean="0">
                <a:latin typeface="Arial"/>
                <a:cs typeface="Arial"/>
              </a:rPr>
              <a:t>3</a:t>
            </a:r>
            <a:endParaRPr sz="800">
              <a:latin typeface="Arial"/>
              <a:cs typeface="Arial"/>
            </a:endParaRPr>
          </a:p>
        </p:txBody>
      </p:sp>
      <p:sp>
        <p:nvSpPr>
          <p:cNvPr id="8" name="object 8"/>
          <p:cNvSpPr txBox="1"/>
          <p:nvPr/>
        </p:nvSpPr>
        <p:spPr>
          <a:xfrm>
            <a:off x="901700" y="876300"/>
            <a:ext cx="2814955" cy="149225"/>
          </a:xfrm>
          <a:prstGeom prst="rect">
            <a:avLst/>
          </a:prstGeom>
        </p:spPr>
        <p:txBody>
          <a:bodyPr vert="horz" wrap="square" lIns="0" tIns="0" rIns="0" bIns="0" rtlCol="0">
            <a:noAutofit/>
          </a:bodyPr>
          <a:lstStyle/>
          <a:p>
            <a:pPr marL="12700">
              <a:lnSpc>
                <a:spcPct val="100000"/>
              </a:lnSpc>
            </a:pPr>
            <a:r>
              <a:rPr sz="900" i="1" dirty="0" smtClean="0">
                <a:latin typeface="Arial"/>
                <a:cs typeface="Arial"/>
              </a:rPr>
              <a:t>To add effects to a file by using the Effects Rack panel:</a:t>
            </a:r>
            <a:endParaRPr sz="900">
              <a:latin typeface="Arial"/>
              <a:cs typeface="Arial"/>
            </a:endParaRPr>
          </a:p>
        </p:txBody>
      </p:sp>
      <p:sp>
        <p:nvSpPr>
          <p:cNvPr id="9" name="object 9"/>
          <p:cNvSpPr txBox="1"/>
          <p:nvPr/>
        </p:nvSpPr>
        <p:spPr>
          <a:xfrm>
            <a:off x="952500" y="1075308"/>
            <a:ext cx="3091180" cy="6413500"/>
          </a:xfrm>
          <a:prstGeom prst="rect">
            <a:avLst/>
          </a:prstGeom>
        </p:spPr>
        <p:txBody>
          <a:bodyPr vert="horz" wrap="square" lIns="0" tIns="0" rIns="0" bIns="0" rtlCol="0">
            <a:noAutofit/>
          </a:bodyPr>
          <a:lstStyle/>
          <a:p>
            <a:pPr marL="190500" marR="328930" indent="-177800">
              <a:lnSpc>
                <a:spcPct val="100000"/>
              </a:lnSpc>
              <a:buFont typeface="Times New Roman"/>
              <a:buAutoNum type="arabicPeriod"/>
              <a:tabLst>
                <a:tab pos="190500" algn="l"/>
              </a:tabLst>
            </a:pPr>
            <a:r>
              <a:rPr sz="1000" spc="0" dirty="0" smtClean="0">
                <a:latin typeface="Times New Roman"/>
                <a:cs typeface="Times New Roman"/>
              </a:rPr>
              <a:t>Start Adobe Audition and open an audio file in the Waveform Editor.</a:t>
            </a:r>
            <a:endParaRPr sz="1000">
              <a:latin typeface="Times New Roman"/>
              <a:cs typeface="Times New Roman"/>
            </a:endParaRPr>
          </a:p>
          <a:p>
            <a:pPr>
              <a:lnSpc>
                <a:spcPts val="600"/>
              </a:lnSpc>
              <a:buFont typeface="Times New Roman"/>
              <a:buAutoNum type="arabicPeriod"/>
            </a:pPr>
            <a:endParaRPr sz="600"/>
          </a:p>
          <a:p>
            <a:pPr marL="190500" indent="-177800">
              <a:lnSpc>
                <a:spcPct val="100000"/>
              </a:lnSpc>
              <a:buFont typeface="Times New Roman"/>
              <a:buAutoNum type="arabicPeriod"/>
              <a:tabLst>
                <a:tab pos="190500" algn="l"/>
              </a:tabLst>
            </a:pPr>
            <a:r>
              <a:rPr sz="1000" spc="0" dirty="0" smtClean="0">
                <a:latin typeface="Times New Roman"/>
                <a:cs typeface="Times New Roman"/>
              </a:rPr>
              <a:t>Make sure the Effects Rack panel is visible (</a:t>
            </a:r>
            <a:r>
              <a:rPr sz="1000" b="1" spc="0" dirty="0" smtClean="0">
                <a:latin typeface="Times New Roman"/>
                <a:cs typeface="Times New Roman"/>
              </a:rPr>
              <a:t>Figure </a:t>
            </a:r>
            <a:r>
              <a:rPr sz="1000" b="1" spc="-5" dirty="0" smtClean="0">
                <a:latin typeface="Times New Roman"/>
                <a:cs typeface="Times New Roman"/>
              </a:rPr>
              <a:t>4</a:t>
            </a:r>
            <a:r>
              <a:rPr sz="1000" spc="0" dirty="0" smtClean="0">
                <a:latin typeface="Times New Roman"/>
                <a:cs typeface="Times New Roman"/>
              </a:rPr>
              <a:t>).</a:t>
            </a:r>
            <a:endParaRPr sz="1000">
              <a:latin typeface="Times New Roman"/>
              <a:cs typeface="Times New Roman"/>
            </a:endParaRPr>
          </a:p>
          <a:p>
            <a:pPr>
              <a:lnSpc>
                <a:spcPts val="600"/>
              </a:lnSpc>
              <a:buFont typeface="Times New Roman"/>
              <a:buAutoNum type="arabicPeriod"/>
            </a:pPr>
            <a:endParaRPr sz="600"/>
          </a:p>
          <a:p>
            <a:pPr marL="190500" marR="12700">
              <a:lnSpc>
                <a:spcPct val="100000"/>
              </a:lnSpc>
            </a:pPr>
            <a:r>
              <a:rPr sz="1000" dirty="0" smtClean="0">
                <a:latin typeface="Times New Roman"/>
                <a:cs typeface="Times New Roman"/>
              </a:rPr>
              <a:t>Each file has 16 effect slots. To add effects to the rack, you can choose a preset in the Presets menu or open the Effects</a:t>
            </a:r>
            <a:r>
              <a:rPr sz="1000" spc="-35" dirty="0" smtClean="0">
                <a:latin typeface="Times New Roman"/>
                <a:cs typeface="Times New Roman"/>
              </a:rPr>
              <a:t> </a:t>
            </a:r>
            <a:r>
              <a:rPr sz="1000" spc="0" dirty="0" smtClean="0">
                <a:latin typeface="Times New Roman"/>
                <a:cs typeface="Times New Roman"/>
              </a:rPr>
              <a:t>pop-up</a:t>
            </a:r>
            <a:r>
              <a:rPr sz="1000" spc="-40" dirty="0" smtClean="0">
                <a:latin typeface="Times New Roman"/>
                <a:cs typeface="Times New Roman"/>
              </a:rPr>
              <a:t> </a:t>
            </a:r>
            <a:r>
              <a:rPr sz="1000" spc="0" dirty="0" smtClean="0">
                <a:latin typeface="Times New Roman"/>
                <a:cs typeface="Times New Roman"/>
              </a:rPr>
              <a:t>menu</a:t>
            </a:r>
            <a:r>
              <a:rPr sz="1000" spc="-35" dirty="0" smtClean="0">
                <a:latin typeface="Times New Roman"/>
                <a:cs typeface="Times New Roman"/>
              </a:rPr>
              <a:t> </a:t>
            </a:r>
            <a:r>
              <a:rPr sz="1000" spc="0" dirty="0" smtClean="0">
                <a:latin typeface="Times New Roman"/>
                <a:cs typeface="Times New Roman"/>
              </a:rPr>
              <a:t>(on</a:t>
            </a:r>
            <a:r>
              <a:rPr sz="1000" spc="-40" dirty="0" smtClean="0">
                <a:latin typeface="Times New Roman"/>
                <a:cs typeface="Times New Roman"/>
              </a:rPr>
              <a:t> </a:t>
            </a:r>
            <a:r>
              <a:rPr sz="1000" spc="0" dirty="0" smtClean="0">
                <a:latin typeface="Times New Roman"/>
                <a:cs typeface="Times New Roman"/>
              </a:rPr>
              <a:t>the</a:t>
            </a:r>
            <a:r>
              <a:rPr sz="1000" spc="-35" dirty="0" smtClean="0">
                <a:latin typeface="Times New Roman"/>
                <a:cs typeface="Times New Roman"/>
              </a:rPr>
              <a:t> </a:t>
            </a:r>
            <a:r>
              <a:rPr sz="1000" spc="0" dirty="0" smtClean="0">
                <a:latin typeface="Times New Roman"/>
                <a:cs typeface="Times New Roman"/>
              </a:rPr>
              <a:t>right</a:t>
            </a:r>
            <a:r>
              <a:rPr sz="1000" spc="-35" dirty="0" smtClean="0">
                <a:latin typeface="Times New Roman"/>
                <a:cs typeface="Times New Roman"/>
              </a:rPr>
              <a:t> </a:t>
            </a:r>
            <a:r>
              <a:rPr sz="1000" spc="0" dirty="0" smtClean="0">
                <a:latin typeface="Times New Roman"/>
                <a:cs typeface="Times New Roman"/>
              </a:rPr>
              <a:t>of</a:t>
            </a:r>
            <a:r>
              <a:rPr sz="1000" spc="-40" dirty="0" smtClean="0">
                <a:latin typeface="Times New Roman"/>
                <a:cs typeface="Times New Roman"/>
              </a:rPr>
              <a:t> </a:t>
            </a:r>
            <a:r>
              <a:rPr sz="1000" spc="0" dirty="0" smtClean="0">
                <a:latin typeface="Times New Roman"/>
                <a:cs typeface="Times New Roman"/>
              </a:rPr>
              <a:t>each</a:t>
            </a:r>
            <a:r>
              <a:rPr sz="1000" spc="-35" dirty="0" smtClean="0">
                <a:latin typeface="Times New Roman"/>
                <a:cs typeface="Times New Roman"/>
              </a:rPr>
              <a:t> </a:t>
            </a:r>
            <a:r>
              <a:rPr sz="1000" spc="0" dirty="0" smtClean="0">
                <a:latin typeface="Times New Roman"/>
                <a:cs typeface="Times New Roman"/>
              </a:rPr>
              <a:t>slot)</a:t>
            </a:r>
            <a:r>
              <a:rPr sz="1000" spc="-35" dirty="0" smtClean="0">
                <a:latin typeface="Times New Roman"/>
                <a:cs typeface="Times New Roman"/>
              </a:rPr>
              <a:t> </a:t>
            </a:r>
            <a:r>
              <a:rPr sz="1000" spc="0" dirty="0" smtClean="0">
                <a:latin typeface="Times New Roman"/>
                <a:cs typeface="Times New Roman"/>
              </a:rPr>
              <a:t>and</a:t>
            </a:r>
            <a:r>
              <a:rPr sz="1000" spc="-40" dirty="0" smtClean="0">
                <a:latin typeface="Times New Roman"/>
                <a:cs typeface="Times New Roman"/>
              </a:rPr>
              <a:t> </a:t>
            </a:r>
            <a:r>
              <a:rPr sz="1000" spc="0" dirty="0" smtClean="0">
                <a:latin typeface="Times New Roman"/>
                <a:cs typeface="Times New Roman"/>
              </a:rPr>
              <a:t>locate the effect.</a:t>
            </a:r>
            <a:endParaRPr sz="1000">
              <a:latin typeface="Times New Roman"/>
              <a:cs typeface="Times New Roman"/>
            </a:endParaRPr>
          </a:p>
          <a:p>
            <a:pPr>
              <a:lnSpc>
                <a:spcPts val="600"/>
              </a:lnSpc>
            </a:pPr>
            <a:endParaRPr sz="600"/>
          </a:p>
          <a:p>
            <a:pPr marL="190500" marR="413384" indent="-177800">
              <a:lnSpc>
                <a:spcPct val="100000"/>
              </a:lnSpc>
              <a:buFont typeface="Times New Roman"/>
              <a:buAutoNum type="arabicPeriod" startAt="3"/>
              <a:tabLst>
                <a:tab pos="190500" algn="l"/>
              </a:tabLst>
            </a:pPr>
            <a:r>
              <a:rPr sz="1000" spc="0" dirty="0" smtClean="0">
                <a:latin typeface="Times New Roman"/>
                <a:cs typeface="Times New Roman"/>
              </a:rPr>
              <a:t>In the Effects Rack panel, open the Presets menu (</a:t>
            </a:r>
            <a:r>
              <a:rPr sz="1000" b="1" spc="0" dirty="0" smtClean="0">
                <a:latin typeface="Times New Roman"/>
                <a:cs typeface="Times New Roman"/>
              </a:rPr>
              <a:t>Figure 4</a:t>
            </a:r>
            <a:r>
              <a:rPr sz="1000" spc="0" dirty="0" smtClean="0">
                <a:latin typeface="Times New Roman"/>
                <a:cs typeface="Times New Roman"/>
              </a:rPr>
              <a:t>) and select</a:t>
            </a:r>
            <a:r>
              <a:rPr sz="1000" spc="5" dirty="0" smtClean="0">
                <a:latin typeface="Times New Roman"/>
                <a:cs typeface="Times New Roman"/>
              </a:rPr>
              <a:t> </a:t>
            </a:r>
            <a:r>
              <a:rPr sz="1000" spc="0" dirty="0" smtClean="0">
                <a:latin typeface="Times New Roman"/>
                <a:cs typeface="Times New Roman"/>
              </a:rPr>
              <a:t>On The Telephone.</a:t>
            </a:r>
            <a:endParaRPr sz="1000">
              <a:latin typeface="Times New Roman"/>
              <a:cs typeface="Times New Roman"/>
            </a:endParaRPr>
          </a:p>
          <a:p>
            <a:pPr>
              <a:lnSpc>
                <a:spcPts val="600"/>
              </a:lnSpc>
              <a:buFont typeface="Times New Roman"/>
              <a:buAutoNum type="arabicPeriod" startAt="3"/>
            </a:pPr>
            <a:endParaRPr sz="600"/>
          </a:p>
          <a:p>
            <a:pPr marL="190500" marR="64135">
              <a:lnSpc>
                <a:spcPct val="100000"/>
              </a:lnSpc>
            </a:pPr>
            <a:r>
              <a:rPr sz="1000" dirty="0" smtClean="0">
                <a:latin typeface="Times New Roman"/>
                <a:cs typeface="Times New Roman"/>
              </a:rPr>
              <a:t>Some presets include more than one effect. The On The Telephone</a:t>
            </a:r>
            <a:r>
              <a:rPr sz="1000" spc="5" dirty="0" smtClean="0">
                <a:latin typeface="Times New Roman"/>
                <a:cs typeface="Times New Roman"/>
              </a:rPr>
              <a:t> </a:t>
            </a:r>
            <a:r>
              <a:rPr sz="1000" spc="0" dirty="0" smtClean="0">
                <a:latin typeface="Times New Roman"/>
                <a:cs typeface="Times New Roman"/>
              </a:rPr>
              <a:t>preset applies three effects </a:t>
            </a:r>
            <a:r>
              <a:rPr sz="1000" spc="-5" dirty="0" smtClean="0">
                <a:latin typeface="Times New Roman"/>
                <a:cs typeface="Times New Roman"/>
              </a:rPr>
              <a:t>(</a:t>
            </a:r>
            <a:r>
              <a:rPr sz="1000" b="1" spc="0" dirty="0" smtClean="0">
                <a:latin typeface="Times New Roman"/>
                <a:cs typeface="Times New Roman"/>
              </a:rPr>
              <a:t>Figure 5</a:t>
            </a:r>
            <a:r>
              <a:rPr sz="1000" spc="0" dirty="0" smtClean="0">
                <a:latin typeface="Times New Roman"/>
                <a:cs typeface="Times New Roman"/>
              </a:rPr>
              <a:t>) that combine to make your audio sound as if it’s a recorded telephone</a:t>
            </a:r>
            <a:r>
              <a:rPr sz="1000" spc="5" dirty="0" smtClean="0">
                <a:latin typeface="Times New Roman"/>
                <a:cs typeface="Times New Roman"/>
              </a:rPr>
              <a:t> </a:t>
            </a:r>
            <a:r>
              <a:rPr sz="1000" spc="0" dirty="0" smtClean="0">
                <a:latin typeface="Times New Roman"/>
                <a:cs typeface="Times New Roman"/>
              </a:rPr>
              <a:t>conversation.</a:t>
            </a:r>
            <a:endParaRPr sz="1000">
              <a:latin typeface="Times New Roman"/>
              <a:cs typeface="Times New Roman"/>
            </a:endParaRPr>
          </a:p>
          <a:p>
            <a:pPr>
              <a:lnSpc>
                <a:spcPts val="550"/>
              </a:lnSpc>
              <a:spcBef>
                <a:spcPts val="49"/>
              </a:spcBef>
            </a:pPr>
            <a:endParaRPr sz="550"/>
          </a:p>
          <a:p>
            <a:pPr marL="190500" marR="92710">
              <a:lnSpc>
                <a:spcPct val="100000"/>
              </a:lnSpc>
            </a:pPr>
            <a:r>
              <a:rPr sz="1000" b="1" dirty="0" smtClean="0">
                <a:latin typeface="Times New Roman"/>
                <a:cs typeface="Times New Roman"/>
              </a:rPr>
              <a:t>Note: </a:t>
            </a:r>
            <a:r>
              <a:rPr sz="1000" dirty="0" smtClean="0">
                <a:latin typeface="Times New Roman"/>
                <a:cs typeface="Times New Roman"/>
              </a:rPr>
              <a:t>You can double-click</a:t>
            </a:r>
            <a:r>
              <a:rPr sz="1000" spc="5" dirty="0" smtClean="0">
                <a:latin typeface="Times New Roman"/>
                <a:cs typeface="Times New Roman"/>
              </a:rPr>
              <a:t> </a:t>
            </a:r>
            <a:r>
              <a:rPr sz="1000" spc="0" dirty="0" smtClean="0">
                <a:latin typeface="Times New Roman"/>
                <a:cs typeface="Times New Roman"/>
              </a:rPr>
              <a:t>on any of the effects in the Effects Rack panel to modify its properties.</a:t>
            </a:r>
            <a:endParaRPr sz="1000">
              <a:latin typeface="Times New Roman"/>
              <a:cs typeface="Times New Roman"/>
            </a:endParaRPr>
          </a:p>
          <a:p>
            <a:pPr>
              <a:lnSpc>
                <a:spcPts val="600"/>
              </a:lnSpc>
            </a:pPr>
            <a:endParaRPr sz="600"/>
          </a:p>
          <a:p>
            <a:pPr marL="190500" marR="141605" indent="-177800">
              <a:lnSpc>
                <a:spcPct val="100000"/>
              </a:lnSpc>
              <a:buFont typeface="Times New Roman"/>
              <a:buAutoNum type="arabicPeriod" startAt="4"/>
              <a:tabLst>
                <a:tab pos="190500" algn="l"/>
              </a:tabLst>
            </a:pPr>
            <a:r>
              <a:rPr sz="1000" spc="0" dirty="0" smtClean="0">
                <a:latin typeface="Times New Roman"/>
                <a:cs typeface="Times New Roman"/>
              </a:rPr>
              <a:t>Play the sound file in the Waveform Editor to hear the effect.</a:t>
            </a:r>
            <a:endParaRPr sz="1000">
              <a:latin typeface="Times New Roman"/>
              <a:cs typeface="Times New Roman"/>
            </a:endParaRPr>
          </a:p>
          <a:p>
            <a:pPr>
              <a:lnSpc>
                <a:spcPts val="600"/>
              </a:lnSpc>
              <a:buFont typeface="Times New Roman"/>
              <a:buAutoNum type="arabicPeriod" startAt="4"/>
            </a:pPr>
            <a:endParaRPr sz="600"/>
          </a:p>
          <a:p>
            <a:pPr marL="190500" marR="67945" indent="-177800">
              <a:lnSpc>
                <a:spcPct val="100000"/>
              </a:lnSpc>
              <a:buFont typeface="Times New Roman"/>
              <a:buAutoNum type="arabicPeriod" startAt="4"/>
              <a:tabLst>
                <a:tab pos="190500" algn="l"/>
              </a:tabLst>
            </a:pPr>
            <a:r>
              <a:rPr sz="1000" spc="0" dirty="0" smtClean="0">
                <a:latin typeface="Times New Roman"/>
                <a:cs typeface="Times New Roman"/>
              </a:rPr>
              <a:t>As the file plays, use the Toggle Power State button (</a:t>
            </a:r>
            <a:r>
              <a:rPr sz="1000" b="1" spc="0" dirty="0" smtClean="0">
                <a:latin typeface="Times New Roman"/>
                <a:cs typeface="Times New Roman"/>
              </a:rPr>
              <a:t>Figure 5</a:t>
            </a:r>
            <a:r>
              <a:rPr sz="1000" spc="0" dirty="0" smtClean="0">
                <a:latin typeface="Times New Roman"/>
                <a:cs typeface="Times New Roman"/>
              </a:rPr>
              <a:t>) beside each effect to toggle it off and on and listen to the clip with and without that effect applied.</a:t>
            </a:r>
            <a:endParaRPr sz="1000">
              <a:latin typeface="Times New Roman"/>
              <a:cs typeface="Times New Roman"/>
            </a:endParaRPr>
          </a:p>
          <a:p>
            <a:pPr>
              <a:lnSpc>
                <a:spcPts val="600"/>
              </a:lnSpc>
              <a:buFont typeface="Times New Roman"/>
              <a:buAutoNum type="arabicPeriod" startAt="4"/>
            </a:pPr>
            <a:endParaRPr sz="600"/>
          </a:p>
          <a:p>
            <a:pPr marL="190500" marR="53975">
              <a:lnSpc>
                <a:spcPct val="100000"/>
              </a:lnSpc>
            </a:pPr>
            <a:r>
              <a:rPr sz="1000" b="1" dirty="0" smtClean="0">
                <a:latin typeface="Times New Roman"/>
                <a:cs typeface="Times New Roman"/>
              </a:rPr>
              <a:t>Note: </a:t>
            </a:r>
            <a:r>
              <a:rPr sz="1000" dirty="0" smtClean="0">
                <a:latin typeface="Times New Roman"/>
                <a:cs typeface="Times New Roman"/>
              </a:rPr>
              <a:t>You can toggle the entire rack of effects on or off by using the Master Toggle Power State button in the lower-left</a:t>
            </a:r>
            <a:r>
              <a:rPr sz="1000" spc="5" dirty="0" smtClean="0">
                <a:latin typeface="Times New Roman"/>
                <a:cs typeface="Times New Roman"/>
              </a:rPr>
              <a:t> </a:t>
            </a:r>
            <a:r>
              <a:rPr sz="1000" spc="0" dirty="0" smtClean="0">
                <a:latin typeface="Times New Roman"/>
                <a:cs typeface="Times New Roman"/>
              </a:rPr>
              <a:t>corner of the Effects Rack panel </a:t>
            </a:r>
            <a:r>
              <a:rPr sz="1000" spc="-5" dirty="0" smtClean="0">
                <a:latin typeface="Times New Roman"/>
                <a:cs typeface="Times New Roman"/>
              </a:rPr>
              <a:t>(</a:t>
            </a:r>
            <a:r>
              <a:rPr sz="1000" b="1" spc="0" dirty="0" smtClean="0">
                <a:latin typeface="Times New Roman"/>
                <a:cs typeface="Times New Roman"/>
              </a:rPr>
              <a:t>Figure 6</a:t>
            </a:r>
            <a:r>
              <a:rPr sz="1000" spc="0" dirty="0" smtClean="0">
                <a:latin typeface="Times New Roman"/>
                <a:cs typeface="Times New Roman"/>
              </a:rPr>
              <a:t>).</a:t>
            </a:r>
            <a:endParaRPr sz="1000">
              <a:latin typeface="Times New Roman"/>
              <a:cs typeface="Times New Roman"/>
            </a:endParaRPr>
          </a:p>
          <a:p>
            <a:pPr>
              <a:lnSpc>
                <a:spcPts val="600"/>
              </a:lnSpc>
            </a:pPr>
            <a:endParaRPr sz="600"/>
          </a:p>
          <a:p>
            <a:pPr marL="190500" marR="12700" indent="-177800">
              <a:lnSpc>
                <a:spcPct val="100000"/>
              </a:lnSpc>
              <a:buFont typeface="Times New Roman"/>
              <a:buAutoNum type="arabicPeriod" startAt="6"/>
              <a:tabLst>
                <a:tab pos="190500" algn="l"/>
              </a:tabLst>
            </a:pPr>
            <a:r>
              <a:rPr sz="1000" spc="0" dirty="0" smtClean="0">
                <a:latin typeface="Times New Roman"/>
                <a:cs typeface="Times New Roman"/>
              </a:rPr>
              <a:t>As</a:t>
            </a:r>
            <a:r>
              <a:rPr sz="1000" spc="-35" dirty="0" smtClean="0">
                <a:latin typeface="Times New Roman"/>
                <a:cs typeface="Times New Roman"/>
              </a:rPr>
              <a:t> </a:t>
            </a:r>
            <a:r>
              <a:rPr sz="1000" spc="0" dirty="0" smtClean="0">
                <a:latin typeface="Times New Roman"/>
                <a:cs typeface="Times New Roman"/>
              </a:rPr>
              <a:t>the</a:t>
            </a:r>
            <a:r>
              <a:rPr sz="1000" spc="-35" dirty="0" smtClean="0">
                <a:latin typeface="Times New Roman"/>
                <a:cs typeface="Times New Roman"/>
              </a:rPr>
              <a:t> </a:t>
            </a:r>
            <a:r>
              <a:rPr sz="1000" spc="0" dirty="0" smtClean="0">
                <a:latin typeface="Times New Roman"/>
                <a:cs typeface="Times New Roman"/>
              </a:rPr>
              <a:t>file</a:t>
            </a:r>
            <a:r>
              <a:rPr sz="1000" spc="-35" dirty="0" smtClean="0">
                <a:latin typeface="Times New Roman"/>
                <a:cs typeface="Times New Roman"/>
              </a:rPr>
              <a:t> </a:t>
            </a:r>
            <a:r>
              <a:rPr sz="1000" spc="0" dirty="0" smtClean="0">
                <a:latin typeface="Times New Roman"/>
                <a:cs typeface="Times New Roman"/>
              </a:rPr>
              <a:t>plays,</a:t>
            </a:r>
            <a:r>
              <a:rPr sz="1000" spc="-35" dirty="0" smtClean="0">
                <a:latin typeface="Times New Roman"/>
                <a:cs typeface="Times New Roman"/>
              </a:rPr>
              <a:t> </a:t>
            </a:r>
            <a:r>
              <a:rPr sz="1000" spc="0" dirty="0" smtClean="0">
                <a:latin typeface="Times New Roman"/>
                <a:cs typeface="Times New Roman"/>
              </a:rPr>
              <a:t>use</a:t>
            </a:r>
            <a:r>
              <a:rPr sz="1000" spc="-35" dirty="0" smtClean="0">
                <a:latin typeface="Times New Roman"/>
                <a:cs typeface="Times New Roman"/>
              </a:rPr>
              <a:t> </a:t>
            </a:r>
            <a:r>
              <a:rPr sz="1000" spc="0" dirty="0" smtClean="0">
                <a:latin typeface="Times New Roman"/>
                <a:cs typeface="Times New Roman"/>
              </a:rPr>
              <a:t>the</a:t>
            </a:r>
            <a:r>
              <a:rPr sz="1000" spc="-35" dirty="0" smtClean="0">
                <a:latin typeface="Times New Roman"/>
                <a:cs typeface="Times New Roman"/>
              </a:rPr>
              <a:t> </a:t>
            </a:r>
            <a:r>
              <a:rPr sz="1000" spc="0" dirty="0" smtClean="0">
                <a:latin typeface="Times New Roman"/>
                <a:cs typeface="Times New Roman"/>
              </a:rPr>
              <a:t>Mix</a:t>
            </a:r>
            <a:r>
              <a:rPr sz="1000" spc="-35" dirty="0" smtClean="0">
                <a:latin typeface="Times New Roman"/>
                <a:cs typeface="Times New Roman"/>
              </a:rPr>
              <a:t> </a:t>
            </a:r>
            <a:r>
              <a:rPr sz="1000" spc="0" dirty="0" smtClean="0">
                <a:latin typeface="Times New Roman"/>
                <a:cs typeface="Times New Roman"/>
              </a:rPr>
              <a:t>slider</a:t>
            </a:r>
            <a:r>
              <a:rPr sz="1000" spc="-35" dirty="0" smtClean="0">
                <a:latin typeface="Times New Roman"/>
                <a:cs typeface="Times New Roman"/>
              </a:rPr>
              <a:t> </a:t>
            </a:r>
            <a:r>
              <a:rPr sz="1000" spc="0" dirty="0" smtClean="0">
                <a:latin typeface="Times New Roman"/>
                <a:cs typeface="Times New Roman"/>
              </a:rPr>
              <a:t>in</a:t>
            </a:r>
            <a:r>
              <a:rPr sz="1000" spc="-35" dirty="0" smtClean="0">
                <a:latin typeface="Times New Roman"/>
                <a:cs typeface="Times New Roman"/>
              </a:rPr>
              <a:t> </a:t>
            </a:r>
            <a:r>
              <a:rPr sz="1000" spc="0" dirty="0" smtClean="0">
                <a:latin typeface="Times New Roman"/>
                <a:cs typeface="Times New Roman"/>
              </a:rPr>
              <a:t>the</a:t>
            </a:r>
            <a:r>
              <a:rPr sz="1000" spc="-35" dirty="0" smtClean="0">
                <a:latin typeface="Times New Roman"/>
                <a:cs typeface="Times New Roman"/>
              </a:rPr>
              <a:t> </a:t>
            </a:r>
            <a:r>
              <a:rPr sz="1000" spc="0" dirty="0" smtClean="0">
                <a:latin typeface="Times New Roman"/>
                <a:cs typeface="Times New Roman"/>
              </a:rPr>
              <a:t>Effects</a:t>
            </a:r>
            <a:r>
              <a:rPr sz="1000" spc="-30" dirty="0" smtClean="0">
                <a:latin typeface="Times New Roman"/>
                <a:cs typeface="Times New Roman"/>
              </a:rPr>
              <a:t> </a:t>
            </a:r>
            <a:r>
              <a:rPr sz="1000" spc="0" dirty="0" smtClean="0">
                <a:latin typeface="Times New Roman"/>
                <a:cs typeface="Times New Roman"/>
              </a:rPr>
              <a:t>Rack</a:t>
            </a:r>
            <a:r>
              <a:rPr sz="1000" spc="-35" dirty="0" smtClean="0">
                <a:latin typeface="Times New Roman"/>
                <a:cs typeface="Times New Roman"/>
              </a:rPr>
              <a:t> </a:t>
            </a:r>
            <a:r>
              <a:rPr sz="1000" spc="0" dirty="0" smtClean="0">
                <a:latin typeface="Times New Roman"/>
                <a:cs typeface="Times New Roman"/>
              </a:rPr>
              <a:t>to adjust the intensity</a:t>
            </a:r>
            <a:r>
              <a:rPr sz="1000" spc="5" dirty="0" smtClean="0">
                <a:latin typeface="Times New Roman"/>
                <a:cs typeface="Times New Roman"/>
              </a:rPr>
              <a:t> </a:t>
            </a:r>
            <a:r>
              <a:rPr sz="1000" spc="0" dirty="0" smtClean="0">
                <a:latin typeface="Times New Roman"/>
                <a:cs typeface="Times New Roman"/>
              </a:rPr>
              <a:t>of the effect </a:t>
            </a:r>
            <a:r>
              <a:rPr sz="1000" spc="-5" dirty="0" smtClean="0">
                <a:latin typeface="Times New Roman"/>
                <a:cs typeface="Times New Roman"/>
              </a:rPr>
              <a:t>(</a:t>
            </a:r>
            <a:r>
              <a:rPr sz="1000" b="1" spc="0" dirty="0" smtClean="0">
                <a:latin typeface="Times New Roman"/>
                <a:cs typeface="Times New Roman"/>
              </a:rPr>
              <a:t>Figure </a:t>
            </a:r>
            <a:r>
              <a:rPr sz="1000" b="1" spc="-5" dirty="0" smtClean="0">
                <a:latin typeface="Times New Roman"/>
                <a:cs typeface="Times New Roman"/>
              </a:rPr>
              <a:t>6</a:t>
            </a:r>
            <a:r>
              <a:rPr sz="1000" spc="0" dirty="0" smtClean="0">
                <a:latin typeface="Times New Roman"/>
                <a:cs typeface="Times New Roman"/>
              </a:rPr>
              <a:t>).</a:t>
            </a:r>
            <a:endParaRPr sz="1000">
              <a:latin typeface="Times New Roman"/>
              <a:cs typeface="Times New Roman"/>
            </a:endParaRPr>
          </a:p>
          <a:p>
            <a:pPr>
              <a:lnSpc>
                <a:spcPts val="600"/>
              </a:lnSpc>
            </a:pPr>
            <a:endParaRPr sz="600"/>
          </a:p>
          <a:p>
            <a:pPr marL="190500" marR="236854">
              <a:lnSpc>
                <a:spcPct val="100000"/>
              </a:lnSpc>
            </a:pPr>
            <a:r>
              <a:rPr sz="1000" b="1" dirty="0" smtClean="0">
                <a:latin typeface="Times New Roman"/>
                <a:cs typeface="Times New Roman"/>
              </a:rPr>
              <a:t>Note: </a:t>
            </a:r>
            <a:r>
              <a:rPr sz="1000" dirty="0" smtClean="0">
                <a:latin typeface="Times New Roman"/>
                <a:cs typeface="Times New Roman"/>
              </a:rPr>
              <a:t>100% (Wet) equals fully processed audio; 0% (Dry) equals original, unprocessed audio.</a:t>
            </a:r>
            <a:endParaRPr sz="1000">
              <a:latin typeface="Times New Roman"/>
              <a:cs typeface="Times New Roman"/>
            </a:endParaRPr>
          </a:p>
          <a:p>
            <a:pPr>
              <a:lnSpc>
                <a:spcPts val="600"/>
              </a:lnSpc>
            </a:pPr>
            <a:endParaRPr sz="600"/>
          </a:p>
          <a:p>
            <a:pPr marL="190500" marR="180340">
              <a:lnSpc>
                <a:spcPct val="100000"/>
              </a:lnSpc>
            </a:pPr>
            <a:r>
              <a:rPr sz="1000" dirty="0" smtClean="0">
                <a:latin typeface="Times New Roman"/>
                <a:cs typeface="Times New Roman"/>
              </a:rPr>
              <a:t>You can also use the Input and Output adjustments</a:t>
            </a:r>
            <a:r>
              <a:rPr sz="1000" spc="5" dirty="0" smtClean="0">
                <a:latin typeface="Times New Roman"/>
                <a:cs typeface="Times New Roman"/>
              </a:rPr>
              <a:t> </a:t>
            </a:r>
            <a:r>
              <a:rPr sz="1000" spc="0" dirty="0" smtClean="0">
                <a:latin typeface="Times New Roman"/>
                <a:cs typeface="Times New Roman"/>
              </a:rPr>
              <a:t>to control the incoming sound level of the file and the output sound level of the file after you have added effects. Adjust these settings as needed to prevent the modified file from clipping.</a:t>
            </a:r>
            <a:endParaRPr sz="1000">
              <a:latin typeface="Times New Roman"/>
              <a:cs typeface="Times New Roman"/>
            </a:endParaRPr>
          </a:p>
          <a:p>
            <a:pPr>
              <a:lnSpc>
                <a:spcPts val="600"/>
              </a:lnSpc>
              <a:spcBef>
                <a:spcPts val="0"/>
              </a:spcBef>
            </a:pPr>
            <a:endParaRPr sz="600"/>
          </a:p>
          <a:p>
            <a:pPr marL="190500" marR="12700">
              <a:lnSpc>
                <a:spcPct val="100000"/>
              </a:lnSpc>
            </a:pPr>
            <a:r>
              <a:rPr sz="1000" dirty="0" smtClean="0">
                <a:latin typeface="Times New Roman"/>
                <a:cs typeface="Times New Roman"/>
              </a:rPr>
              <a:t>In Waveform view, effects in the rack are not applied to the</a:t>
            </a:r>
            <a:r>
              <a:rPr sz="1000" spc="-30" dirty="0" smtClean="0">
                <a:latin typeface="Times New Roman"/>
                <a:cs typeface="Times New Roman"/>
              </a:rPr>
              <a:t> </a:t>
            </a:r>
            <a:r>
              <a:rPr sz="1000" spc="0" dirty="0" smtClean="0">
                <a:latin typeface="Times New Roman"/>
                <a:cs typeface="Times New Roman"/>
              </a:rPr>
              <a:t>sound</a:t>
            </a:r>
            <a:r>
              <a:rPr sz="1000" spc="-35" dirty="0" smtClean="0">
                <a:latin typeface="Times New Roman"/>
                <a:cs typeface="Times New Roman"/>
              </a:rPr>
              <a:t> </a:t>
            </a:r>
            <a:r>
              <a:rPr sz="1000" spc="0" dirty="0" smtClean="0">
                <a:latin typeface="Times New Roman"/>
                <a:cs typeface="Times New Roman"/>
              </a:rPr>
              <a:t>file</a:t>
            </a:r>
            <a:r>
              <a:rPr sz="1000" spc="-30" dirty="0" smtClean="0">
                <a:latin typeface="Times New Roman"/>
                <a:cs typeface="Times New Roman"/>
              </a:rPr>
              <a:t> </a:t>
            </a:r>
            <a:r>
              <a:rPr sz="1000" spc="0" dirty="0" smtClean="0">
                <a:latin typeface="Times New Roman"/>
                <a:cs typeface="Times New Roman"/>
              </a:rPr>
              <a:t>until</a:t>
            </a:r>
            <a:r>
              <a:rPr sz="1000" spc="-30" dirty="0" smtClean="0">
                <a:latin typeface="Times New Roman"/>
                <a:cs typeface="Times New Roman"/>
              </a:rPr>
              <a:t> </a:t>
            </a:r>
            <a:r>
              <a:rPr sz="1000" spc="0" dirty="0" smtClean="0">
                <a:latin typeface="Times New Roman"/>
                <a:cs typeface="Times New Roman"/>
              </a:rPr>
              <a:t>you</a:t>
            </a:r>
            <a:r>
              <a:rPr sz="1000" spc="-35" dirty="0" smtClean="0">
                <a:latin typeface="Times New Roman"/>
                <a:cs typeface="Times New Roman"/>
              </a:rPr>
              <a:t> </a:t>
            </a:r>
            <a:r>
              <a:rPr sz="1000" spc="0" dirty="0" smtClean="0">
                <a:latin typeface="Times New Roman"/>
                <a:cs typeface="Times New Roman"/>
              </a:rPr>
              <a:t>click</a:t>
            </a:r>
            <a:r>
              <a:rPr sz="1000" spc="-30" dirty="0" smtClean="0">
                <a:latin typeface="Times New Roman"/>
                <a:cs typeface="Times New Roman"/>
              </a:rPr>
              <a:t> </a:t>
            </a:r>
            <a:r>
              <a:rPr sz="1000" spc="0" dirty="0" smtClean="0">
                <a:latin typeface="Times New Roman"/>
                <a:cs typeface="Times New Roman"/>
              </a:rPr>
              <a:t>the</a:t>
            </a:r>
            <a:r>
              <a:rPr sz="1000" spc="-30" dirty="0" smtClean="0">
                <a:latin typeface="Times New Roman"/>
                <a:cs typeface="Times New Roman"/>
              </a:rPr>
              <a:t> </a:t>
            </a:r>
            <a:r>
              <a:rPr sz="1000" spc="0" dirty="0" smtClean="0">
                <a:latin typeface="Times New Roman"/>
                <a:cs typeface="Times New Roman"/>
              </a:rPr>
              <a:t>Apply</a:t>
            </a:r>
            <a:r>
              <a:rPr sz="1000" spc="-35" dirty="0" smtClean="0">
                <a:latin typeface="Times New Roman"/>
                <a:cs typeface="Times New Roman"/>
              </a:rPr>
              <a:t> </a:t>
            </a:r>
            <a:r>
              <a:rPr sz="1000" spc="0" dirty="0" smtClean="0">
                <a:latin typeface="Times New Roman"/>
                <a:cs typeface="Times New Roman"/>
              </a:rPr>
              <a:t>button</a:t>
            </a:r>
            <a:r>
              <a:rPr sz="1000" spc="-30" dirty="0" smtClean="0">
                <a:latin typeface="Times New Roman"/>
                <a:cs typeface="Times New Roman"/>
              </a:rPr>
              <a:t> </a:t>
            </a:r>
            <a:r>
              <a:rPr sz="1000" spc="0" dirty="0" smtClean="0">
                <a:latin typeface="Times New Roman"/>
                <a:cs typeface="Times New Roman"/>
              </a:rPr>
              <a:t>or</a:t>
            </a:r>
            <a:r>
              <a:rPr sz="1000" spc="-35" dirty="0" smtClean="0">
                <a:latin typeface="Times New Roman"/>
                <a:cs typeface="Times New Roman"/>
              </a:rPr>
              <a:t> </a:t>
            </a:r>
            <a:r>
              <a:rPr sz="1000" spc="0" dirty="0" smtClean="0">
                <a:latin typeface="Times New Roman"/>
                <a:cs typeface="Times New Roman"/>
              </a:rPr>
              <a:t>save</a:t>
            </a:r>
            <a:r>
              <a:rPr sz="1000" spc="-30" dirty="0" smtClean="0">
                <a:latin typeface="Times New Roman"/>
                <a:cs typeface="Times New Roman"/>
              </a:rPr>
              <a:t> </a:t>
            </a:r>
            <a:r>
              <a:rPr sz="1000" spc="0" dirty="0" smtClean="0">
                <a:latin typeface="Times New Roman"/>
                <a:cs typeface="Times New Roman"/>
              </a:rPr>
              <a:t>the file.</a:t>
            </a:r>
            <a:r>
              <a:rPr sz="1000" spc="-15" dirty="0" smtClean="0">
                <a:latin typeface="Times New Roman"/>
                <a:cs typeface="Times New Roman"/>
              </a:rPr>
              <a:t> </a:t>
            </a:r>
            <a:r>
              <a:rPr sz="1000" spc="0" dirty="0" smtClean="0">
                <a:latin typeface="Times New Roman"/>
                <a:cs typeface="Times New Roman"/>
              </a:rPr>
              <a:t>If</a:t>
            </a:r>
            <a:r>
              <a:rPr sz="1000" spc="-20" dirty="0" smtClean="0">
                <a:latin typeface="Times New Roman"/>
                <a:cs typeface="Times New Roman"/>
              </a:rPr>
              <a:t> </a:t>
            </a:r>
            <a:r>
              <a:rPr sz="1000" spc="0" dirty="0" smtClean="0">
                <a:latin typeface="Times New Roman"/>
                <a:cs typeface="Times New Roman"/>
              </a:rPr>
              <a:t>you</a:t>
            </a:r>
            <a:r>
              <a:rPr sz="1000" spc="-20" dirty="0" smtClean="0">
                <a:latin typeface="Times New Roman"/>
                <a:cs typeface="Times New Roman"/>
              </a:rPr>
              <a:t> </a:t>
            </a:r>
            <a:r>
              <a:rPr sz="1000" spc="0" dirty="0" smtClean="0">
                <a:latin typeface="Times New Roman"/>
                <a:cs typeface="Times New Roman"/>
              </a:rPr>
              <a:t>don’t</a:t>
            </a:r>
            <a:r>
              <a:rPr sz="1000" spc="-20" dirty="0" smtClean="0">
                <a:latin typeface="Times New Roman"/>
                <a:cs typeface="Times New Roman"/>
              </a:rPr>
              <a:t> </a:t>
            </a:r>
            <a:r>
              <a:rPr sz="1000" spc="0" dirty="0" smtClean="0">
                <a:latin typeface="Times New Roman"/>
                <a:cs typeface="Times New Roman"/>
              </a:rPr>
              <a:t>like</a:t>
            </a:r>
            <a:r>
              <a:rPr sz="1000" spc="-15" dirty="0" smtClean="0">
                <a:latin typeface="Times New Roman"/>
                <a:cs typeface="Times New Roman"/>
              </a:rPr>
              <a:t> </a:t>
            </a:r>
            <a:r>
              <a:rPr sz="1000" spc="0" dirty="0" smtClean="0">
                <a:latin typeface="Times New Roman"/>
                <a:cs typeface="Times New Roman"/>
              </a:rPr>
              <a:t>an</a:t>
            </a:r>
            <a:r>
              <a:rPr sz="1000" spc="-20" dirty="0" smtClean="0">
                <a:latin typeface="Times New Roman"/>
                <a:cs typeface="Times New Roman"/>
              </a:rPr>
              <a:t> </a:t>
            </a:r>
            <a:r>
              <a:rPr sz="1000" spc="0" dirty="0" smtClean="0">
                <a:latin typeface="Times New Roman"/>
                <a:cs typeface="Times New Roman"/>
              </a:rPr>
              <a:t>effect,</a:t>
            </a:r>
            <a:r>
              <a:rPr sz="1000" spc="-15" dirty="0" smtClean="0">
                <a:latin typeface="Times New Roman"/>
                <a:cs typeface="Times New Roman"/>
              </a:rPr>
              <a:t> </a:t>
            </a:r>
            <a:r>
              <a:rPr sz="1000" spc="0" dirty="0" smtClean="0">
                <a:latin typeface="Times New Roman"/>
                <a:cs typeface="Times New Roman"/>
              </a:rPr>
              <a:t>just</a:t>
            </a:r>
            <a:r>
              <a:rPr sz="1000" spc="-20" dirty="0" smtClean="0">
                <a:latin typeface="Times New Roman"/>
                <a:cs typeface="Times New Roman"/>
              </a:rPr>
              <a:t> </a:t>
            </a:r>
            <a:r>
              <a:rPr sz="1000" spc="0" dirty="0" smtClean="0">
                <a:latin typeface="Times New Roman"/>
                <a:cs typeface="Times New Roman"/>
              </a:rPr>
              <a:t>select</a:t>
            </a:r>
            <a:r>
              <a:rPr sz="1000" spc="-15" dirty="0" smtClean="0">
                <a:latin typeface="Times New Roman"/>
                <a:cs typeface="Times New Roman"/>
              </a:rPr>
              <a:t> </a:t>
            </a:r>
            <a:r>
              <a:rPr sz="1000" spc="0" dirty="0" smtClean="0">
                <a:latin typeface="Times New Roman"/>
                <a:cs typeface="Times New Roman"/>
              </a:rPr>
              <a:t>it</a:t>
            </a:r>
            <a:r>
              <a:rPr sz="1000" spc="-20" dirty="0" smtClean="0">
                <a:latin typeface="Times New Roman"/>
                <a:cs typeface="Times New Roman"/>
              </a:rPr>
              <a:t> </a:t>
            </a:r>
            <a:r>
              <a:rPr sz="1000" spc="0" dirty="0" smtClean="0">
                <a:latin typeface="Times New Roman"/>
                <a:cs typeface="Times New Roman"/>
              </a:rPr>
              <a:t>in</a:t>
            </a:r>
            <a:r>
              <a:rPr sz="1000" spc="-20" dirty="0" smtClean="0">
                <a:latin typeface="Times New Roman"/>
                <a:cs typeface="Times New Roman"/>
              </a:rPr>
              <a:t> </a:t>
            </a:r>
            <a:r>
              <a:rPr sz="1000" spc="0" dirty="0" smtClean="0">
                <a:latin typeface="Times New Roman"/>
                <a:cs typeface="Times New Roman"/>
              </a:rPr>
              <a:t>the</a:t>
            </a:r>
            <a:r>
              <a:rPr sz="1000" spc="-20" dirty="0" smtClean="0">
                <a:latin typeface="Times New Roman"/>
                <a:cs typeface="Times New Roman"/>
              </a:rPr>
              <a:t> </a:t>
            </a:r>
            <a:r>
              <a:rPr sz="1000" spc="0" dirty="0" smtClean="0">
                <a:latin typeface="Times New Roman"/>
                <a:cs typeface="Times New Roman"/>
              </a:rPr>
              <a:t>Effects Rack panel and press Delete.</a:t>
            </a:r>
            <a:endParaRPr sz="1000">
              <a:latin typeface="Times New Roman"/>
              <a:cs typeface="Times New Roman"/>
            </a:endParaRPr>
          </a:p>
        </p:txBody>
      </p:sp>
      <p:sp>
        <p:nvSpPr>
          <p:cNvPr id="10" name="object 10"/>
          <p:cNvSpPr txBox="1"/>
          <p:nvPr/>
        </p:nvSpPr>
        <p:spPr>
          <a:xfrm>
            <a:off x="4235450" y="3715764"/>
            <a:ext cx="2356485"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4 </a:t>
            </a:r>
            <a:r>
              <a:rPr sz="1000" dirty="0" smtClean="0">
                <a:latin typeface="Times New Roman"/>
                <a:cs typeface="Times New Roman"/>
              </a:rPr>
              <a:t>Effects Rack panel–Waveform</a:t>
            </a:r>
            <a:r>
              <a:rPr sz="1000" spc="5" dirty="0" smtClean="0">
                <a:latin typeface="Times New Roman"/>
                <a:cs typeface="Times New Roman"/>
              </a:rPr>
              <a:t> </a:t>
            </a:r>
            <a:r>
              <a:rPr sz="1000" spc="0" dirty="0" smtClean="0">
                <a:latin typeface="Times New Roman"/>
                <a:cs typeface="Times New Roman"/>
              </a:rPr>
              <a:t>view</a:t>
            </a:r>
            <a:endParaRPr sz="1000">
              <a:latin typeface="Times New Roman"/>
              <a:cs typeface="Times New Roman"/>
            </a:endParaRPr>
          </a:p>
        </p:txBody>
      </p:sp>
      <p:sp>
        <p:nvSpPr>
          <p:cNvPr id="11" name="object 11"/>
          <p:cNvSpPr txBox="1"/>
          <p:nvPr/>
        </p:nvSpPr>
        <p:spPr>
          <a:xfrm>
            <a:off x="4235450" y="5928739"/>
            <a:ext cx="2437765" cy="317500"/>
          </a:xfrm>
          <a:prstGeom prst="rect">
            <a:avLst/>
          </a:prstGeom>
        </p:spPr>
        <p:txBody>
          <a:bodyPr vert="horz" wrap="square" lIns="0" tIns="0" rIns="0" bIns="0" rtlCol="0">
            <a:noAutofit/>
          </a:bodyPr>
          <a:lstStyle/>
          <a:p>
            <a:pPr marL="12700" marR="12700">
              <a:lnSpc>
                <a:spcPct val="100000"/>
              </a:lnSpc>
            </a:pPr>
            <a:r>
              <a:rPr sz="1000" b="1" dirty="0" smtClean="0">
                <a:latin typeface="Times New Roman"/>
                <a:cs typeface="Times New Roman"/>
              </a:rPr>
              <a:t>Figure 5 </a:t>
            </a:r>
            <a:r>
              <a:rPr sz="1000" dirty="0" smtClean="0">
                <a:latin typeface="Times New Roman"/>
                <a:cs typeface="Times New Roman"/>
              </a:rPr>
              <a:t>Effects Rack, with On The Telephone preset</a:t>
            </a:r>
            <a:endParaRPr sz="1000">
              <a:latin typeface="Times New Roman"/>
              <a:cs typeface="Times New Roman"/>
            </a:endParaRPr>
          </a:p>
        </p:txBody>
      </p:sp>
      <p:sp>
        <p:nvSpPr>
          <p:cNvPr id="12" name="object 12"/>
          <p:cNvSpPr/>
          <p:nvPr/>
        </p:nvSpPr>
        <p:spPr>
          <a:xfrm>
            <a:off x="4257675" y="1598396"/>
            <a:ext cx="2576728" cy="2085111"/>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txBox="1"/>
          <p:nvPr/>
        </p:nvSpPr>
        <p:spPr>
          <a:xfrm>
            <a:off x="4235450" y="7859776"/>
            <a:ext cx="1164590" cy="551815"/>
          </a:xfrm>
          <a:prstGeom prst="rect">
            <a:avLst/>
          </a:prstGeom>
        </p:spPr>
        <p:txBody>
          <a:bodyPr vert="horz" wrap="square" lIns="0" tIns="0" rIns="0" bIns="0" rtlCol="0">
            <a:noAutofit/>
          </a:bodyPr>
          <a:lstStyle/>
          <a:p>
            <a:pPr marL="267335" marR="32384">
              <a:lnSpc>
                <a:spcPts val="800"/>
              </a:lnSpc>
            </a:pPr>
            <a:r>
              <a:rPr sz="800" dirty="0" smtClean="0">
                <a:latin typeface="Arial"/>
                <a:cs typeface="Arial"/>
              </a:rPr>
              <a:t>Master Toggle Power State button</a:t>
            </a:r>
            <a:endParaRPr sz="800">
              <a:latin typeface="Arial"/>
              <a:cs typeface="Arial"/>
            </a:endParaRPr>
          </a:p>
          <a:p>
            <a:pPr>
              <a:lnSpc>
                <a:spcPts val="1400"/>
              </a:lnSpc>
              <a:spcBef>
                <a:spcPts val="44"/>
              </a:spcBef>
            </a:pPr>
            <a:endParaRPr sz="1400"/>
          </a:p>
          <a:p>
            <a:pPr marL="12700">
              <a:lnSpc>
                <a:spcPct val="100000"/>
              </a:lnSpc>
            </a:pPr>
            <a:r>
              <a:rPr sz="1000" b="1" dirty="0" smtClean="0">
                <a:latin typeface="Times New Roman"/>
                <a:cs typeface="Times New Roman"/>
              </a:rPr>
              <a:t>Figure 6 </a:t>
            </a:r>
            <a:r>
              <a:rPr sz="1000" dirty="0" smtClean="0">
                <a:latin typeface="Times New Roman"/>
                <a:cs typeface="Times New Roman"/>
              </a:rPr>
              <a:t>Effects Rack</a:t>
            </a:r>
            <a:endParaRPr sz="1000">
              <a:latin typeface="Times New Roman"/>
              <a:cs typeface="Times New Roman"/>
            </a:endParaRPr>
          </a:p>
        </p:txBody>
      </p:sp>
      <p:sp>
        <p:nvSpPr>
          <p:cNvPr id="14" name="object 14"/>
          <p:cNvSpPr txBox="1"/>
          <p:nvPr/>
        </p:nvSpPr>
        <p:spPr>
          <a:xfrm>
            <a:off x="4311650" y="1192911"/>
            <a:ext cx="370205"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Presets menu</a:t>
            </a:r>
            <a:endParaRPr sz="800">
              <a:latin typeface="Arial"/>
              <a:cs typeface="Arial"/>
            </a:endParaRPr>
          </a:p>
        </p:txBody>
      </p:sp>
      <p:sp>
        <p:nvSpPr>
          <p:cNvPr id="15" name="object 15"/>
          <p:cNvSpPr txBox="1"/>
          <p:nvPr/>
        </p:nvSpPr>
        <p:spPr>
          <a:xfrm>
            <a:off x="5060950" y="1192911"/>
            <a:ext cx="589915"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Empty effect slots</a:t>
            </a:r>
            <a:endParaRPr sz="800">
              <a:latin typeface="Arial"/>
              <a:cs typeface="Arial"/>
            </a:endParaRPr>
          </a:p>
        </p:txBody>
      </p:sp>
      <p:sp>
        <p:nvSpPr>
          <p:cNvPr id="16" name="object 16"/>
          <p:cNvSpPr txBox="1"/>
          <p:nvPr/>
        </p:nvSpPr>
        <p:spPr>
          <a:xfrm>
            <a:off x="6040475" y="1202461"/>
            <a:ext cx="680720"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Effects pop-up menu</a:t>
            </a:r>
            <a:endParaRPr sz="800">
              <a:latin typeface="Arial"/>
              <a:cs typeface="Arial"/>
            </a:endParaRPr>
          </a:p>
        </p:txBody>
      </p:sp>
      <p:sp>
        <p:nvSpPr>
          <p:cNvPr id="17" name="object 17"/>
          <p:cNvSpPr/>
          <p:nvPr/>
        </p:nvSpPr>
        <p:spPr>
          <a:xfrm>
            <a:off x="4486275" y="1400175"/>
            <a:ext cx="276225" cy="428625"/>
          </a:xfrm>
          <a:custGeom>
            <a:avLst/>
            <a:gdLst/>
            <a:ahLst/>
            <a:cxnLst/>
            <a:rect l="l" t="t" r="r" b="b"/>
            <a:pathLst>
              <a:path w="276225" h="428625">
                <a:moveTo>
                  <a:pt x="276225" y="428625"/>
                </a:moveTo>
                <a:lnTo>
                  <a:pt x="0" y="0"/>
                </a:lnTo>
              </a:path>
            </a:pathLst>
          </a:custGeom>
          <a:ln w="19812">
            <a:solidFill>
              <a:srgbClr val="FFFFFF"/>
            </a:solidFill>
          </a:ln>
        </p:spPr>
        <p:txBody>
          <a:bodyPr wrap="square" lIns="0" tIns="0" rIns="0" bIns="0" rtlCol="0">
            <a:noAutofit/>
          </a:bodyPr>
          <a:lstStyle/>
          <a:p>
            <a:endParaRPr/>
          </a:p>
        </p:txBody>
      </p:sp>
      <p:sp>
        <p:nvSpPr>
          <p:cNvPr id="18" name="object 18"/>
          <p:cNvSpPr/>
          <p:nvPr/>
        </p:nvSpPr>
        <p:spPr>
          <a:xfrm>
            <a:off x="5048250" y="1362075"/>
            <a:ext cx="371475" cy="828675"/>
          </a:xfrm>
          <a:custGeom>
            <a:avLst/>
            <a:gdLst/>
            <a:ahLst/>
            <a:cxnLst/>
            <a:rect l="l" t="t" r="r" b="b"/>
            <a:pathLst>
              <a:path w="371475" h="828675">
                <a:moveTo>
                  <a:pt x="0" y="828675"/>
                </a:moveTo>
                <a:lnTo>
                  <a:pt x="371475" y="0"/>
                </a:lnTo>
              </a:path>
            </a:pathLst>
          </a:custGeom>
          <a:ln w="19812">
            <a:solidFill>
              <a:srgbClr val="FFFFFF"/>
            </a:solidFill>
          </a:ln>
        </p:spPr>
        <p:txBody>
          <a:bodyPr wrap="square" lIns="0" tIns="0" rIns="0" bIns="0" rtlCol="0">
            <a:noAutofit/>
          </a:bodyPr>
          <a:lstStyle/>
          <a:p>
            <a:endParaRPr/>
          </a:p>
        </p:txBody>
      </p:sp>
      <p:sp>
        <p:nvSpPr>
          <p:cNvPr id="19" name="object 19"/>
          <p:cNvSpPr/>
          <p:nvPr/>
        </p:nvSpPr>
        <p:spPr>
          <a:xfrm>
            <a:off x="6362700" y="1381125"/>
            <a:ext cx="295275" cy="800100"/>
          </a:xfrm>
          <a:custGeom>
            <a:avLst/>
            <a:gdLst/>
            <a:ahLst/>
            <a:cxnLst/>
            <a:rect l="l" t="t" r="r" b="b"/>
            <a:pathLst>
              <a:path w="295275" h="800100">
                <a:moveTo>
                  <a:pt x="295275" y="800100"/>
                </a:moveTo>
                <a:lnTo>
                  <a:pt x="0" y="0"/>
                </a:lnTo>
              </a:path>
            </a:pathLst>
          </a:custGeom>
          <a:ln w="19812">
            <a:solidFill>
              <a:srgbClr val="FFFFFF"/>
            </a:solidFill>
          </a:ln>
        </p:spPr>
        <p:txBody>
          <a:bodyPr wrap="square" lIns="0" tIns="0" rIns="0" bIns="0" rtlCol="0">
            <a:noAutofit/>
          </a:bodyPr>
          <a:lstStyle/>
          <a:p>
            <a:endParaRPr/>
          </a:p>
        </p:txBody>
      </p:sp>
      <p:sp>
        <p:nvSpPr>
          <p:cNvPr id="20" name="object 20"/>
          <p:cNvSpPr/>
          <p:nvPr/>
        </p:nvSpPr>
        <p:spPr>
          <a:xfrm>
            <a:off x="4486275" y="1400175"/>
            <a:ext cx="276225" cy="428625"/>
          </a:xfrm>
          <a:custGeom>
            <a:avLst/>
            <a:gdLst/>
            <a:ahLst/>
            <a:cxnLst/>
            <a:rect l="l" t="t" r="r" b="b"/>
            <a:pathLst>
              <a:path w="276225" h="428625">
                <a:moveTo>
                  <a:pt x="276225" y="428625"/>
                </a:moveTo>
                <a:lnTo>
                  <a:pt x="0" y="0"/>
                </a:lnTo>
              </a:path>
            </a:pathLst>
          </a:custGeom>
          <a:ln w="13716">
            <a:solidFill>
              <a:srgbClr val="000000"/>
            </a:solidFill>
          </a:ln>
        </p:spPr>
        <p:txBody>
          <a:bodyPr wrap="square" lIns="0" tIns="0" rIns="0" bIns="0" rtlCol="0">
            <a:noAutofit/>
          </a:bodyPr>
          <a:lstStyle/>
          <a:p>
            <a:endParaRPr/>
          </a:p>
        </p:txBody>
      </p:sp>
      <p:sp>
        <p:nvSpPr>
          <p:cNvPr id="21" name="object 21"/>
          <p:cNvSpPr/>
          <p:nvPr/>
        </p:nvSpPr>
        <p:spPr>
          <a:xfrm>
            <a:off x="5048250" y="1362075"/>
            <a:ext cx="371475" cy="828675"/>
          </a:xfrm>
          <a:custGeom>
            <a:avLst/>
            <a:gdLst/>
            <a:ahLst/>
            <a:cxnLst/>
            <a:rect l="l" t="t" r="r" b="b"/>
            <a:pathLst>
              <a:path w="371475" h="828675">
                <a:moveTo>
                  <a:pt x="0" y="828675"/>
                </a:moveTo>
                <a:lnTo>
                  <a:pt x="371475" y="0"/>
                </a:lnTo>
              </a:path>
            </a:pathLst>
          </a:custGeom>
          <a:ln w="13716">
            <a:solidFill>
              <a:srgbClr val="000000"/>
            </a:solidFill>
          </a:ln>
        </p:spPr>
        <p:txBody>
          <a:bodyPr wrap="square" lIns="0" tIns="0" rIns="0" bIns="0" rtlCol="0">
            <a:noAutofit/>
          </a:bodyPr>
          <a:lstStyle/>
          <a:p>
            <a:endParaRPr/>
          </a:p>
        </p:txBody>
      </p:sp>
      <p:sp>
        <p:nvSpPr>
          <p:cNvPr id="22" name="object 22"/>
          <p:cNvSpPr/>
          <p:nvPr/>
        </p:nvSpPr>
        <p:spPr>
          <a:xfrm>
            <a:off x="6362700" y="1381125"/>
            <a:ext cx="295275" cy="800100"/>
          </a:xfrm>
          <a:custGeom>
            <a:avLst/>
            <a:gdLst/>
            <a:ahLst/>
            <a:cxnLst/>
            <a:rect l="l" t="t" r="r" b="b"/>
            <a:pathLst>
              <a:path w="295275" h="800100">
                <a:moveTo>
                  <a:pt x="295275" y="800100"/>
                </a:moveTo>
                <a:lnTo>
                  <a:pt x="0" y="0"/>
                </a:lnTo>
              </a:path>
            </a:pathLst>
          </a:custGeom>
          <a:ln w="13716">
            <a:solidFill>
              <a:srgbClr val="000000"/>
            </a:solidFill>
          </a:ln>
        </p:spPr>
        <p:txBody>
          <a:bodyPr wrap="square" lIns="0" tIns="0" rIns="0" bIns="0" rtlCol="0">
            <a:noAutofit/>
          </a:bodyPr>
          <a:lstStyle/>
          <a:p>
            <a:endParaRPr/>
          </a:p>
        </p:txBody>
      </p:sp>
      <p:sp>
        <p:nvSpPr>
          <p:cNvPr id="23" name="object 23"/>
          <p:cNvSpPr/>
          <p:nvPr/>
        </p:nvSpPr>
        <p:spPr>
          <a:xfrm>
            <a:off x="4248150" y="4472559"/>
            <a:ext cx="2609850" cy="1447800"/>
          </a:xfrm>
          <a:prstGeom prst="rect">
            <a:avLst/>
          </a:prstGeom>
          <a:blipFill>
            <a:blip r:embed="rId3" cstate="print"/>
            <a:stretch>
              <a:fillRect/>
            </a:stretch>
          </a:blipFill>
        </p:spPr>
        <p:txBody>
          <a:bodyPr wrap="square" lIns="0" tIns="0" rIns="0" bIns="0" rtlCol="0">
            <a:noAutofit/>
          </a:bodyPr>
          <a:lstStyle/>
          <a:p>
            <a:endParaRPr/>
          </a:p>
        </p:txBody>
      </p:sp>
      <p:sp>
        <p:nvSpPr>
          <p:cNvPr id="24" name="object 24"/>
          <p:cNvSpPr txBox="1"/>
          <p:nvPr/>
        </p:nvSpPr>
        <p:spPr>
          <a:xfrm>
            <a:off x="4445000" y="4133596"/>
            <a:ext cx="648335" cy="215265"/>
          </a:xfrm>
          <a:prstGeom prst="rect">
            <a:avLst/>
          </a:prstGeom>
        </p:spPr>
        <p:txBody>
          <a:bodyPr vert="horz" wrap="square" lIns="0" tIns="0" rIns="0" bIns="0" rtlCol="0">
            <a:noAutofit/>
          </a:bodyPr>
          <a:lstStyle/>
          <a:p>
            <a:pPr marL="12700" marR="12700">
              <a:lnSpc>
                <a:spcPts val="800"/>
              </a:lnSpc>
            </a:pPr>
            <a:r>
              <a:rPr sz="800" spc="-5" dirty="0" smtClean="0">
                <a:latin typeface="Arial"/>
                <a:cs typeface="Arial"/>
              </a:rPr>
              <a:t>Toggl</a:t>
            </a:r>
            <a:r>
              <a:rPr sz="800" spc="0" dirty="0" smtClean="0">
                <a:latin typeface="Arial"/>
                <a:cs typeface="Arial"/>
              </a:rPr>
              <a:t>e</a:t>
            </a:r>
            <a:r>
              <a:rPr sz="800" spc="-30" dirty="0" smtClean="0">
                <a:latin typeface="Arial"/>
                <a:cs typeface="Arial"/>
              </a:rPr>
              <a:t> </a:t>
            </a:r>
            <a:r>
              <a:rPr sz="800" spc="-5" dirty="0" smtClean="0">
                <a:latin typeface="Arial"/>
                <a:cs typeface="Arial"/>
              </a:rPr>
              <a:t>Power </a:t>
            </a:r>
            <a:r>
              <a:rPr sz="800" spc="0" dirty="0" smtClean="0">
                <a:latin typeface="Arial"/>
                <a:cs typeface="Arial"/>
              </a:rPr>
              <a:t>State buttons</a:t>
            </a:r>
            <a:endParaRPr sz="800">
              <a:latin typeface="Arial"/>
              <a:cs typeface="Arial"/>
            </a:endParaRPr>
          </a:p>
        </p:txBody>
      </p:sp>
      <p:sp>
        <p:nvSpPr>
          <p:cNvPr id="25" name="object 25"/>
          <p:cNvSpPr/>
          <p:nvPr/>
        </p:nvSpPr>
        <p:spPr>
          <a:xfrm>
            <a:off x="4572000" y="4365752"/>
            <a:ext cx="196850" cy="887857"/>
          </a:xfrm>
          <a:custGeom>
            <a:avLst/>
            <a:gdLst/>
            <a:ahLst/>
            <a:cxnLst/>
            <a:rect l="l" t="t" r="r" b="b"/>
            <a:pathLst>
              <a:path w="196850" h="887857">
                <a:moveTo>
                  <a:pt x="0" y="887857"/>
                </a:moveTo>
                <a:lnTo>
                  <a:pt x="196850" y="0"/>
                </a:lnTo>
              </a:path>
            </a:pathLst>
          </a:custGeom>
          <a:ln w="19812">
            <a:solidFill>
              <a:srgbClr val="FFFFFF"/>
            </a:solidFill>
          </a:ln>
        </p:spPr>
        <p:txBody>
          <a:bodyPr wrap="square" lIns="0" tIns="0" rIns="0" bIns="0" rtlCol="0">
            <a:noAutofit/>
          </a:bodyPr>
          <a:lstStyle/>
          <a:p>
            <a:endParaRPr/>
          </a:p>
        </p:txBody>
      </p:sp>
      <p:sp>
        <p:nvSpPr>
          <p:cNvPr id="26" name="object 26"/>
          <p:cNvSpPr/>
          <p:nvPr/>
        </p:nvSpPr>
        <p:spPr>
          <a:xfrm>
            <a:off x="4572000" y="4365752"/>
            <a:ext cx="196850" cy="887857"/>
          </a:xfrm>
          <a:custGeom>
            <a:avLst/>
            <a:gdLst/>
            <a:ahLst/>
            <a:cxnLst/>
            <a:rect l="l" t="t" r="r" b="b"/>
            <a:pathLst>
              <a:path w="196850" h="887857">
                <a:moveTo>
                  <a:pt x="0" y="887857"/>
                </a:moveTo>
                <a:lnTo>
                  <a:pt x="196850" y="0"/>
                </a:lnTo>
              </a:path>
            </a:pathLst>
          </a:custGeom>
          <a:ln w="13716">
            <a:solidFill>
              <a:srgbClr val="000000"/>
            </a:solidFill>
          </a:ln>
        </p:spPr>
        <p:txBody>
          <a:bodyPr wrap="square" lIns="0" tIns="0" rIns="0" bIns="0" rtlCol="0">
            <a:noAutofit/>
          </a:bodyPr>
          <a:lstStyle/>
          <a:p>
            <a:endParaRPr/>
          </a:p>
        </p:txBody>
      </p:sp>
      <p:sp>
        <p:nvSpPr>
          <p:cNvPr id="27" name="object 27"/>
          <p:cNvSpPr/>
          <p:nvPr/>
        </p:nvSpPr>
        <p:spPr>
          <a:xfrm>
            <a:off x="4248150" y="6909181"/>
            <a:ext cx="2567546" cy="835913"/>
          </a:xfrm>
          <a:prstGeom prst="rect">
            <a:avLst/>
          </a:prstGeom>
          <a:blipFill>
            <a:blip r:embed="rId4" cstate="print"/>
            <a:stretch>
              <a:fillRect/>
            </a:stretch>
          </a:blipFill>
        </p:spPr>
        <p:txBody>
          <a:bodyPr wrap="square" lIns="0" tIns="0" rIns="0" bIns="0" rtlCol="0">
            <a:noAutofit/>
          </a:bodyPr>
          <a:lstStyle/>
          <a:p>
            <a:endParaRPr/>
          </a:p>
        </p:txBody>
      </p:sp>
      <p:sp>
        <p:nvSpPr>
          <p:cNvPr id="28" name="object 28"/>
          <p:cNvSpPr txBox="1"/>
          <p:nvPr/>
        </p:nvSpPr>
        <p:spPr>
          <a:xfrm>
            <a:off x="4311650" y="6476365"/>
            <a:ext cx="584200"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Input/Output adjustments</a:t>
            </a:r>
            <a:endParaRPr sz="800">
              <a:latin typeface="Arial"/>
              <a:cs typeface="Arial"/>
            </a:endParaRPr>
          </a:p>
        </p:txBody>
      </p:sp>
      <p:sp>
        <p:nvSpPr>
          <p:cNvPr id="29" name="object 29"/>
          <p:cNvSpPr/>
          <p:nvPr/>
        </p:nvSpPr>
        <p:spPr>
          <a:xfrm>
            <a:off x="4572000" y="6715125"/>
            <a:ext cx="219075" cy="257175"/>
          </a:xfrm>
          <a:custGeom>
            <a:avLst/>
            <a:gdLst/>
            <a:ahLst/>
            <a:cxnLst/>
            <a:rect l="l" t="t" r="r" b="b"/>
            <a:pathLst>
              <a:path w="219075" h="257175">
                <a:moveTo>
                  <a:pt x="219075" y="257175"/>
                </a:moveTo>
                <a:lnTo>
                  <a:pt x="0" y="0"/>
                </a:lnTo>
              </a:path>
            </a:pathLst>
          </a:custGeom>
          <a:ln w="19812">
            <a:solidFill>
              <a:srgbClr val="FFFFFF"/>
            </a:solidFill>
          </a:ln>
        </p:spPr>
        <p:txBody>
          <a:bodyPr wrap="square" lIns="0" tIns="0" rIns="0" bIns="0" rtlCol="0">
            <a:noAutofit/>
          </a:bodyPr>
          <a:lstStyle/>
          <a:p>
            <a:endParaRPr/>
          </a:p>
        </p:txBody>
      </p:sp>
      <p:sp>
        <p:nvSpPr>
          <p:cNvPr id="30" name="object 30"/>
          <p:cNvSpPr txBox="1"/>
          <p:nvPr/>
        </p:nvSpPr>
        <p:spPr>
          <a:xfrm>
            <a:off x="5288026" y="6457569"/>
            <a:ext cx="454659"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Mix slider</a:t>
            </a:r>
            <a:endParaRPr sz="800">
              <a:latin typeface="Arial"/>
              <a:cs typeface="Arial"/>
            </a:endParaRPr>
          </a:p>
        </p:txBody>
      </p:sp>
      <p:sp>
        <p:nvSpPr>
          <p:cNvPr id="31" name="object 31"/>
          <p:cNvSpPr/>
          <p:nvPr/>
        </p:nvSpPr>
        <p:spPr>
          <a:xfrm>
            <a:off x="5478526" y="6614668"/>
            <a:ext cx="722249" cy="821181"/>
          </a:xfrm>
          <a:custGeom>
            <a:avLst/>
            <a:gdLst/>
            <a:ahLst/>
            <a:cxnLst/>
            <a:rect l="l" t="t" r="r" b="b"/>
            <a:pathLst>
              <a:path w="722249" h="821181">
                <a:moveTo>
                  <a:pt x="722249" y="821181"/>
                </a:moveTo>
                <a:lnTo>
                  <a:pt x="0" y="0"/>
                </a:lnTo>
              </a:path>
            </a:pathLst>
          </a:custGeom>
          <a:ln w="19812">
            <a:solidFill>
              <a:srgbClr val="FFFFFF"/>
            </a:solidFill>
          </a:ln>
        </p:spPr>
        <p:txBody>
          <a:bodyPr wrap="square" lIns="0" tIns="0" rIns="0" bIns="0" rtlCol="0">
            <a:noAutofit/>
          </a:bodyPr>
          <a:lstStyle/>
          <a:p>
            <a:endParaRPr/>
          </a:p>
        </p:txBody>
      </p:sp>
      <p:sp>
        <p:nvSpPr>
          <p:cNvPr id="32" name="object 32"/>
          <p:cNvSpPr/>
          <p:nvPr/>
        </p:nvSpPr>
        <p:spPr>
          <a:xfrm>
            <a:off x="4342638" y="7652257"/>
            <a:ext cx="143637" cy="259842"/>
          </a:xfrm>
          <a:custGeom>
            <a:avLst/>
            <a:gdLst/>
            <a:ahLst/>
            <a:cxnLst/>
            <a:rect l="l" t="t" r="r" b="b"/>
            <a:pathLst>
              <a:path w="143637" h="259842">
                <a:moveTo>
                  <a:pt x="143637" y="259842"/>
                </a:moveTo>
                <a:lnTo>
                  <a:pt x="0" y="0"/>
                </a:lnTo>
              </a:path>
            </a:pathLst>
          </a:custGeom>
          <a:ln w="19812">
            <a:solidFill>
              <a:srgbClr val="FFFFFF"/>
            </a:solidFill>
          </a:ln>
        </p:spPr>
        <p:txBody>
          <a:bodyPr wrap="square" lIns="0" tIns="0" rIns="0" bIns="0" rtlCol="0">
            <a:noAutofit/>
          </a:bodyPr>
          <a:lstStyle/>
          <a:p>
            <a:endParaRPr/>
          </a:p>
        </p:txBody>
      </p:sp>
      <p:sp>
        <p:nvSpPr>
          <p:cNvPr id="33" name="object 33"/>
          <p:cNvSpPr/>
          <p:nvPr/>
        </p:nvSpPr>
        <p:spPr>
          <a:xfrm>
            <a:off x="4572000" y="6715125"/>
            <a:ext cx="190500" cy="438150"/>
          </a:xfrm>
          <a:custGeom>
            <a:avLst/>
            <a:gdLst/>
            <a:ahLst/>
            <a:cxnLst/>
            <a:rect l="l" t="t" r="r" b="b"/>
            <a:pathLst>
              <a:path w="190500" h="438150">
                <a:moveTo>
                  <a:pt x="190500" y="438150"/>
                </a:moveTo>
                <a:lnTo>
                  <a:pt x="0" y="0"/>
                </a:lnTo>
              </a:path>
            </a:pathLst>
          </a:custGeom>
          <a:ln w="19812">
            <a:solidFill>
              <a:srgbClr val="FFFFFF"/>
            </a:solidFill>
          </a:ln>
        </p:spPr>
        <p:txBody>
          <a:bodyPr wrap="square" lIns="0" tIns="0" rIns="0" bIns="0" rtlCol="0">
            <a:noAutofit/>
          </a:bodyPr>
          <a:lstStyle/>
          <a:p>
            <a:endParaRPr/>
          </a:p>
        </p:txBody>
      </p:sp>
      <p:sp>
        <p:nvSpPr>
          <p:cNvPr id="34" name="object 34"/>
          <p:cNvSpPr/>
          <p:nvPr/>
        </p:nvSpPr>
        <p:spPr>
          <a:xfrm>
            <a:off x="4572000" y="6715125"/>
            <a:ext cx="219075" cy="257175"/>
          </a:xfrm>
          <a:custGeom>
            <a:avLst/>
            <a:gdLst/>
            <a:ahLst/>
            <a:cxnLst/>
            <a:rect l="l" t="t" r="r" b="b"/>
            <a:pathLst>
              <a:path w="219075" h="257175">
                <a:moveTo>
                  <a:pt x="219075" y="257175"/>
                </a:moveTo>
                <a:lnTo>
                  <a:pt x="0" y="0"/>
                </a:lnTo>
              </a:path>
            </a:pathLst>
          </a:custGeom>
          <a:ln w="13716">
            <a:solidFill>
              <a:srgbClr val="000000"/>
            </a:solidFill>
          </a:ln>
        </p:spPr>
        <p:txBody>
          <a:bodyPr wrap="square" lIns="0" tIns="0" rIns="0" bIns="0" rtlCol="0">
            <a:noAutofit/>
          </a:bodyPr>
          <a:lstStyle/>
          <a:p>
            <a:endParaRPr/>
          </a:p>
        </p:txBody>
      </p:sp>
      <p:sp>
        <p:nvSpPr>
          <p:cNvPr id="35" name="object 35"/>
          <p:cNvSpPr/>
          <p:nvPr/>
        </p:nvSpPr>
        <p:spPr>
          <a:xfrm>
            <a:off x="5478526" y="6614668"/>
            <a:ext cx="722249" cy="821181"/>
          </a:xfrm>
          <a:custGeom>
            <a:avLst/>
            <a:gdLst/>
            <a:ahLst/>
            <a:cxnLst/>
            <a:rect l="l" t="t" r="r" b="b"/>
            <a:pathLst>
              <a:path w="722249" h="821181">
                <a:moveTo>
                  <a:pt x="722249" y="821181"/>
                </a:moveTo>
                <a:lnTo>
                  <a:pt x="0" y="0"/>
                </a:lnTo>
              </a:path>
            </a:pathLst>
          </a:custGeom>
          <a:ln w="13716">
            <a:solidFill>
              <a:srgbClr val="000000"/>
            </a:solidFill>
          </a:ln>
        </p:spPr>
        <p:txBody>
          <a:bodyPr wrap="square" lIns="0" tIns="0" rIns="0" bIns="0" rtlCol="0">
            <a:noAutofit/>
          </a:bodyPr>
          <a:lstStyle/>
          <a:p>
            <a:endParaRPr/>
          </a:p>
        </p:txBody>
      </p:sp>
      <p:sp>
        <p:nvSpPr>
          <p:cNvPr id="36" name="object 36"/>
          <p:cNvSpPr/>
          <p:nvPr/>
        </p:nvSpPr>
        <p:spPr>
          <a:xfrm>
            <a:off x="4572000" y="6715125"/>
            <a:ext cx="190500" cy="438150"/>
          </a:xfrm>
          <a:custGeom>
            <a:avLst/>
            <a:gdLst/>
            <a:ahLst/>
            <a:cxnLst/>
            <a:rect l="l" t="t" r="r" b="b"/>
            <a:pathLst>
              <a:path w="190500" h="438150">
                <a:moveTo>
                  <a:pt x="190500" y="438150"/>
                </a:moveTo>
                <a:lnTo>
                  <a:pt x="0" y="0"/>
                </a:lnTo>
              </a:path>
            </a:pathLst>
          </a:custGeom>
          <a:ln w="13716">
            <a:solidFill>
              <a:srgbClr val="000000"/>
            </a:solidFill>
          </a:ln>
        </p:spPr>
        <p:txBody>
          <a:bodyPr wrap="square" lIns="0" tIns="0" rIns="0" bIns="0" rtlCol="0">
            <a:noAutofit/>
          </a:bodyPr>
          <a:lstStyle/>
          <a:p>
            <a:endParaRPr/>
          </a:p>
        </p:txBody>
      </p:sp>
      <p:sp>
        <p:nvSpPr>
          <p:cNvPr id="37" name="object 37"/>
          <p:cNvSpPr/>
          <p:nvPr/>
        </p:nvSpPr>
        <p:spPr>
          <a:xfrm>
            <a:off x="4342638" y="7652257"/>
            <a:ext cx="143637" cy="259842"/>
          </a:xfrm>
          <a:custGeom>
            <a:avLst/>
            <a:gdLst/>
            <a:ahLst/>
            <a:cxnLst/>
            <a:rect l="l" t="t" r="r" b="b"/>
            <a:pathLst>
              <a:path w="143637" h="259842">
                <a:moveTo>
                  <a:pt x="143637" y="259842"/>
                </a:moveTo>
                <a:lnTo>
                  <a:pt x="0" y="0"/>
                </a:lnTo>
              </a:path>
            </a:pathLst>
          </a:custGeom>
          <a:ln w="13716">
            <a:solidFill>
              <a:srgbClr val="000000"/>
            </a:solidFill>
          </a:ln>
        </p:spPr>
        <p:txBody>
          <a:bodyPr wrap="square" lIns="0" tIns="0" rIns="0" bIns="0" rtlCol="0">
            <a:noAutofit/>
          </a:bodyPr>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414908"/>
            <a:ext cx="935355"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Project 7 guide</a:t>
            </a:r>
            <a:endParaRPr sz="1000">
              <a:latin typeface="Arial"/>
              <a:cs typeface="Arial"/>
            </a:endParaRPr>
          </a:p>
        </p:txBody>
      </p:sp>
      <p:sp>
        <p:nvSpPr>
          <p:cNvPr id="3" name="object 3"/>
          <p:cNvSpPr txBox="1"/>
          <p:nvPr/>
        </p:nvSpPr>
        <p:spPr>
          <a:xfrm>
            <a:off x="5617717" y="414908"/>
            <a:ext cx="1253490"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Adobe Audition</a:t>
            </a:r>
            <a:r>
              <a:rPr sz="1000" b="1" spc="5" dirty="0" smtClean="0">
                <a:latin typeface="Arial"/>
                <a:cs typeface="Arial"/>
              </a:rPr>
              <a:t> </a:t>
            </a:r>
            <a:r>
              <a:rPr sz="1000" b="1" spc="0" dirty="0" smtClean="0">
                <a:latin typeface="Arial"/>
                <a:cs typeface="Arial"/>
              </a:rPr>
              <a:t>CS6</a:t>
            </a:r>
            <a:endParaRPr sz="1000">
              <a:latin typeface="Arial"/>
              <a:cs typeface="Arial"/>
            </a:endParaRPr>
          </a:p>
        </p:txBody>
      </p:sp>
      <p:sp>
        <p:nvSpPr>
          <p:cNvPr id="4" name="object 4"/>
          <p:cNvSpPr/>
          <p:nvPr/>
        </p:nvSpPr>
        <p:spPr>
          <a:xfrm>
            <a:off x="914400" y="609600"/>
            <a:ext cx="5943600" cy="0"/>
          </a:xfrm>
          <a:custGeom>
            <a:avLst/>
            <a:gdLst/>
            <a:ahLst/>
            <a:cxnLst/>
            <a:rect l="l" t="t" r="r" b="b"/>
            <a:pathLst>
              <a:path w="5943600">
                <a:moveTo>
                  <a:pt x="5943600" y="0"/>
                </a:moveTo>
                <a:lnTo>
                  <a:pt x="0" y="0"/>
                </a:lnTo>
              </a:path>
            </a:pathLst>
          </a:custGeom>
          <a:ln w="7620">
            <a:solidFill>
              <a:srgbClr val="000000"/>
            </a:solidFill>
          </a:ln>
        </p:spPr>
        <p:txBody>
          <a:bodyPr wrap="square" lIns="0" tIns="0" rIns="0" bIns="0" rtlCol="0">
            <a:noAutofit/>
          </a:bodyPr>
          <a:lstStyle/>
          <a:p>
            <a:endParaRPr/>
          </a:p>
        </p:txBody>
      </p:sp>
      <p:sp>
        <p:nvSpPr>
          <p:cNvPr id="5" name="object 5"/>
          <p:cNvSpPr txBox="1"/>
          <p:nvPr/>
        </p:nvSpPr>
        <p:spPr>
          <a:xfrm>
            <a:off x="591184" y="9482708"/>
            <a:ext cx="81915" cy="133985"/>
          </a:xfrm>
          <a:prstGeom prst="rect">
            <a:avLst/>
          </a:prstGeom>
        </p:spPr>
        <p:txBody>
          <a:bodyPr vert="horz" wrap="square" lIns="0" tIns="0" rIns="0" bIns="0" rtlCol="0">
            <a:noAutofit/>
          </a:bodyPr>
          <a:lstStyle/>
          <a:p>
            <a:pPr marL="12700">
              <a:lnSpc>
                <a:spcPct val="100000"/>
              </a:lnSpc>
            </a:pPr>
            <a:r>
              <a:rPr sz="800" b="1" dirty="0" smtClean="0">
                <a:latin typeface="Arial"/>
                <a:cs typeface="Arial"/>
              </a:rPr>
              <a:t>4</a:t>
            </a:r>
            <a:endParaRPr sz="800">
              <a:latin typeface="Arial"/>
              <a:cs typeface="Arial"/>
            </a:endParaRPr>
          </a:p>
        </p:txBody>
      </p:sp>
      <p:sp>
        <p:nvSpPr>
          <p:cNvPr id="6" name="object 6"/>
          <p:cNvSpPr txBox="1"/>
          <p:nvPr/>
        </p:nvSpPr>
        <p:spPr>
          <a:xfrm>
            <a:off x="901674" y="9482708"/>
            <a:ext cx="196215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How to apply Adobe Audition sound effects</a:t>
            </a:r>
            <a:endParaRPr sz="800">
              <a:latin typeface="Arial"/>
              <a:cs typeface="Arial"/>
            </a:endParaRPr>
          </a:p>
        </p:txBody>
      </p:sp>
      <p:sp>
        <p:nvSpPr>
          <p:cNvPr id="7" name="object 7"/>
          <p:cNvSpPr txBox="1"/>
          <p:nvPr/>
        </p:nvSpPr>
        <p:spPr>
          <a:xfrm>
            <a:off x="5177835" y="9482708"/>
            <a:ext cx="169291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 2012 Adobe Systems Incorporated</a:t>
            </a:r>
            <a:endParaRPr sz="800">
              <a:latin typeface="Arial"/>
              <a:cs typeface="Arial"/>
            </a:endParaRPr>
          </a:p>
        </p:txBody>
      </p:sp>
      <p:sp>
        <p:nvSpPr>
          <p:cNvPr id="8" name="object 8"/>
          <p:cNvSpPr txBox="1"/>
          <p:nvPr/>
        </p:nvSpPr>
        <p:spPr>
          <a:xfrm>
            <a:off x="901700" y="872108"/>
            <a:ext cx="3143885" cy="5956300"/>
          </a:xfrm>
          <a:prstGeom prst="rect">
            <a:avLst/>
          </a:prstGeom>
        </p:spPr>
        <p:txBody>
          <a:bodyPr vert="horz" wrap="square" lIns="0" tIns="0" rIns="0" bIns="0" rtlCol="0">
            <a:noAutofit/>
          </a:bodyPr>
          <a:lstStyle/>
          <a:p>
            <a:pPr marL="241300" marR="129539" indent="-177800">
              <a:lnSpc>
                <a:spcPct val="100000"/>
              </a:lnSpc>
              <a:buFont typeface="Times New Roman"/>
              <a:buAutoNum type="arabicPeriod" startAt="7"/>
              <a:tabLst>
                <a:tab pos="241300" algn="l"/>
              </a:tabLst>
            </a:pPr>
            <a:r>
              <a:rPr sz="1000" spc="0" dirty="0" smtClean="0">
                <a:latin typeface="Times New Roman"/>
                <a:cs typeface="Times New Roman"/>
              </a:rPr>
              <a:t>Open the Effects pop-up menu for an empty slot in the Effects Rack. Select</a:t>
            </a:r>
            <a:r>
              <a:rPr sz="1000" spc="5" dirty="0" smtClean="0">
                <a:latin typeface="Times New Roman"/>
                <a:cs typeface="Times New Roman"/>
              </a:rPr>
              <a:t> </a:t>
            </a:r>
            <a:r>
              <a:rPr sz="1000" spc="0" dirty="0" smtClean="0">
                <a:latin typeface="Times New Roman"/>
                <a:cs typeface="Times New Roman"/>
              </a:rPr>
              <a:t>Special</a:t>
            </a:r>
            <a:r>
              <a:rPr sz="1000" spc="5" dirty="0" smtClean="0">
                <a:latin typeface="Times New Roman"/>
                <a:cs typeface="Times New Roman"/>
              </a:rPr>
              <a:t> </a:t>
            </a:r>
            <a:r>
              <a:rPr sz="1000" spc="0" dirty="0" smtClean="0">
                <a:latin typeface="Times New Roman"/>
                <a:cs typeface="Times New Roman"/>
              </a:rPr>
              <a:t>&gt; Vocal Enhancer.</a:t>
            </a:r>
            <a:endParaRPr sz="1000">
              <a:latin typeface="Times New Roman"/>
              <a:cs typeface="Times New Roman"/>
            </a:endParaRPr>
          </a:p>
          <a:p>
            <a:pPr>
              <a:lnSpc>
                <a:spcPts val="600"/>
              </a:lnSpc>
              <a:buFont typeface="Times New Roman"/>
              <a:buAutoNum type="arabicPeriod" startAt="7"/>
            </a:pPr>
            <a:endParaRPr sz="600"/>
          </a:p>
          <a:p>
            <a:pPr marL="241300" marR="12700">
              <a:lnSpc>
                <a:spcPct val="100000"/>
              </a:lnSpc>
            </a:pPr>
            <a:r>
              <a:rPr sz="1000" dirty="0" smtClean="0">
                <a:latin typeface="Times New Roman"/>
                <a:cs typeface="Times New Roman"/>
              </a:rPr>
              <a:t>The Rack Effect–Vocal</a:t>
            </a:r>
            <a:r>
              <a:rPr sz="1000" spc="5" dirty="0" smtClean="0">
                <a:latin typeface="Times New Roman"/>
                <a:cs typeface="Times New Roman"/>
              </a:rPr>
              <a:t> </a:t>
            </a:r>
            <a:r>
              <a:rPr sz="1000" spc="0" dirty="0" smtClean="0">
                <a:latin typeface="Times New Roman"/>
                <a:cs typeface="Times New Roman"/>
              </a:rPr>
              <a:t>Enhancer dialog box appears (</a:t>
            </a:r>
            <a:r>
              <a:rPr sz="1000" b="1" spc="0" dirty="0" smtClean="0">
                <a:latin typeface="Times New Roman"/>
                <a:cs typeface="Times New Roman"/>
              </a:rPr>
              <a:t>Figure 7</a:t>
            </a:r>
            <a:r>
              <a:rPr sz="1000" spc="0" dirty="0" smtClean="0">
                <a:latin typeface="Times New Roman"/>
                <a:cs typeface="Times New Roman"/>
              </a:rPr>
              <a:t>). The effect appears in the Effects Rack panel. This</a:t>
            </a:r>
            <a:r>
              <a:rPr sz="1000" spc="-50" dirty="0" smtClean="0">
                <a:latin typeface="Times New Roman"/>
                <a:cs typeface="Times New Roman"/>
              </a:rPr>
              <a:t> </a:t>
            </a:r>
            <a:r>
              <a:rPr sz="1000" spc="0" dirty="0" smtClean="0">
                <a:latin typeface="Times New Roman"/>
                <a:cs typeface="Times New Roman"/>
              </a:rPr>
              <a:t>effect</a:t>
            </a:r>
            <a:r>
              <a:rPr sz="1000" spc="-50" dirty="0" smtClean="0">
                <a:latin typeface="Times New Roman"/>
                <a:cs typeface="Times New Roman"/>
              </a:rPr>
              <a:t> </a:t>
            </a:r>
            <a:r>
              <a:rPr sz="1000" spc="0" dirty="0" smtClean="0">
                <a:latin typeface="Times New Roman"/>
                <a:cs typeface="Times New Roman"/>
              </a:rPr>
              <a:t>improves</a:t>
            </a:r>
            <a:r>
              <a:rPr sz="1000" spc="-50" dirty="0" smtClean="0">
                <a:latin typeface="Times New Roman"/>
                <a:cs typeface="Times New Roman"/>
              </a:rPr>
              <a:t> </a:t>
            </a:r>
            <a:r>
              <a:rPr sz="1000" spc="0" dirty="0" smtClean="0">
                <a:latin typeface="Times New Roman"/>
                <a:cs typeface="Times New Roman"/>
              </a:rPr>
              <a:t>the</a:t>
            </a:r>
            <a:r>
              <a:rPr sz="1000" spc="-50" dirty="0" smtClean="0">
                <a:latin typeface="Times New Roman"/>
                <a:cs typeface="Times New Roman"/>
              </a:rPr>
              <a:t> </a:t>
            </a:r>
            <a:r>
              <a:rPr sz="1000" spc="0" dirty="0" smtClean="0">
                <a:latin typeface="Times New Roman"/>
                <a:cs typeface="Times New Roman"/>
              </a:rPr>
              <a:t>quality</a:t>
            </a:r>
            <a:r>
              <a:rPr sz="1000" spc="-50" dirty="0" smtClean="0">
                <a:latin typeface="Times New Roman"/>
                <a:cs typeface="Times New Roman"/>
              </a:rPr>
              <a:t> </a:t>
            </a:r>
            <a:r>
              <a:rPr sz="1000" spc="0" dirty="0" smtClean="0">
                <a:latin typeface="Times New Roman"/>
                <a:cs typeface="Times New Roman"/>
              </a:rPr>
              <a:t>of</a:t>
            </a:r>
            <a:r>
              <a:rPr sz="1000" spc="-55" dirty="0" smtClean="0">
                <a:latin typeface="Times New Roman"/>
                <a:cs typeface="Times New Roman"/>
              </a:rPr>
              <a:t> </a:t>
            </a:r>
            <a:r>
              <a:rPr sz="1000" spc="0" dirty="0" smtClean="0">
                <a:latin typeface="Times New Roman"/>
                <a:cs typeface="Times New Roman"/>
              </a:rPr>
              <a:t>voice-over</a:t>
            </a:r>
            <a:r>
              <a:rPr sz="1000" spc="-50" dirty="0" smtClean="0">
                <a:latin typeface="Times New Roman"/>
                <a:cs typeface="Times New Roman"/>
              </a:rPr>
              <a:t> </a:t>
            </a:r>
            <a:r>
              <a:rPr sz="1000" spc="0" dirty="0" smtClean="0">
                <a:latin typeface="Times New Roman"/>
                <a:cs typeface="Times New Roman"/>
              </a:rPr>
              <a:t>recordings. The Male and Female</a:t>
            </a:r>
            <a:r>
              <a:rPr sz="1000" spc="5" dirty="0" smtClean="0">
                <a:latin typeface="Times New Roman"/>
                <a:cs typeface="Times New Roman"/>
              </a:rPr>
              <a:t> </a:t>
            </a:r>
            <a:r>
              <a:rPr sz="1000" spc="0" dirty="0" smtClean="0">
                <a:latin typeface="Times New Roman"/>
                <a:cs typeface="Times New Roman"/>
              </a:rPr>
              <a:t>modes automatically</a:t>
            </a:r>
            <a:r>
              <a:rPr sz="1000" spc="10" dirty="0" smtClean="0">
                <a:latin typeface="Times New Roman"/>
                <a:cs typeface="Times New Roman"/>
              </a:rPr>
              <a:t> </a:t>
            </a:r>
            <a:r>
              <a:rPr sz="1000" spc="0" dirty="0" smtClean="0">
                <a:latin typeface="Times New Roman"/>
                <a:cs typeface="Times New Roman"/>
              </a:rPr>
              <a:t>reduce sibilance</a:t>
            </a:r>
            <a:r>
              <a:rPr sz="1000" spc="5" dirty="0" smtClean="0">
                <a:latin typeface="Times New Roman"/>
                <a:cs typeface="Times New Roman"/>
              </a:rPr>
              <a:t> </a:t>
            </a:r>
            <a:r>
              <a:rPr sz="1000" spc="0" dirty="0" smtClean="0">
                <a:latin typeface="Times New Roman"/>
                <a:cs typeface="Times New Roman"/>
              </a:rPr>
              <a:t>and plosives, as well as microphone-handling noise such as low rumbles. Those modes also apply microphone modeling and compression to give vocals a characteristic</a:t>
            </a:r>
            <a:r>
              <a:rPr sz="1000" spc="10" dirty="0" smtClean="0">
                <a:latin typeface="Times New Roman"/>
                <a:cs typeface="Times New Roman"/>
              </a:rPr>
              <a:t> </a:t>
            </a:r>
            <a:r>
              <a:rPr sz="1000" spc="0" dirty="0" smtClean="0">
                <a:latin typeface="Times New Roman"/>
                <a:cs typeface="Times New Roman"/>
              </a:rPr>
              <a:t>radio sound. The Music mode optimizes soundtracks so they better complement</a:t>
            </a:r>
            <a:r>
              <a:rPr sz="1000" spc="5" dirty="0" smtClean="0">
                <a:latin typeface="Times New Roman"/>
                <a:cs typeface="Times New Roman"/>
              </a:rPr>
              <a:t> </a:t>
            </a:r>
            <a:r>
              <a:rPr sz="1000" spc="0" dirty="0" smtClean="0">
                <a:latin typeface="Times New Roman"/>
                <a:cs typeface="Times New Roman"/>
              </a:rPr>
              <a:t>a voice-over.</a:t>
            </a:r>
            <a:endParaRPr sz="1000">
              <a:latin typeface="Times New Roman"/>
              <a:cs typeface="Times New Roman"/>
            </a:endParaRPr>
          </a:p>
          <a:p>
            <a:pPr>
              <a:lnSpc>
                <a:spcPts val="600"/>
              </a:lnSpc>
            </a:pPr>
            <a:endParaRPr sz="600"/>
          </a:p>
          <a:p>
            <a:pPr marL="241300" indent="-177800">
              <a:lnSpc>
                <a:spcPct val="100000"/>
              </a:lnSpc>
              <a:buFont typeface="Times New Roman"/>
              <a:buAutoNum type="arabicPeriod" startAt="8"/>
              <a:tabLst>
                <a:tab pos="241300" algn="l"/>
              </a:tabLst>
            </a:pPr>
            <a:r>
              <a:rPr sz="1000" spc="0" dirty="0" smtClean="0">
                <a:latin typeface="Times New Roman"/>
                <a:cs typeface="Times New Roman"/>
              </a:rPr>
              <a:t>Select</a:t>
            </a:r>
            <a:r>
              <a:rPr sz="1000" spc="5" dirty="0" smtClean="0">
                <a:latin typeface="Times New Roman"/>
                <a:cs typeface="Times New Roman"/>
              </a:rPr>
              <a:t> </a:t>
            </a:r>
            <a:r>
              <a:rPr sz="1000" spc="0" dirty="0" smtClean="0">
                <a:latin typeface="Times New Roman"/>
                <a:cs typeface="Times New Roman"/>
              </a:rPr>
              <a:t>the Female</a:t>
            </a:r>
            <a:r>
              <a:rPr sz="1000" spc="5" dirty="0" smtClean="0">
                <a:latin typeface="Times New Roman"/>
                <a:cs typeface="Times New Roman"/>
              </a:rPr>
              <a:t> </a:t>
            </a:r>
            <a:r>
              <a:rPr sz="1000" spc="0" dirty="0" smtClean="0">
                <a:latin typeface="Times New Roman"/>
                <a:cs typeface="Times New Roman"/>
              </a:rPr>
              <a:t>option and close the dialog box.</a:t>
            </a:r>
            <a:endParaRPr sz="1000">
              <a:latin typeface="Times New Roman"/>
              <a:cs typeface="Times New Roman"/>
            </a:endParaRPr>
          </a:p>
          <a:p>
            <a:pPr>
              <a:lnSpc>
                <a:spcPts val="600"/>
              </a:lnSpc>
              <a:buFont typeface="Times New Roman"/>
              <a:buAutoNum type="arabicPeriod" startAt="8"/>
            </a:pPr>
            <a:endParaRPr sz="600"/>
          </a:p>
          <a:p>
            <a:pPr marL="241300" marR="175895">
              <a:lnSpc>
                <a:spcPct val="100000"/>
              </a:lnSpc>
            </a:pPr>
            <a:r>
              <a:rPr sz="1000" dirty="0" smtClean="0">
                <a:latin typeface="Times New Roman"/>
                <a:cs typeface="Times New Roman"/>
              </a:rPr>
              <a:t>Once you are satisfied</a:t>
            </a:r>
            <a:r>
              <a:rPr sz="1000" spc="5" dirty="0" smtClean="0">
                <a:latin typeface="Times New Roman"/>
                <a:cs typeface="Times New Roman"/>
              </a:rPr>
              <a:t> </a:t>
            </a:r>
            <a:r>
              <a:rPr sz="1000" spc="0" dirty="0" smtClean="0">
                <a:latin typeface="Times New Roman"/>
                <a:cs typeface="Times New Roman"/>
              </a:rPr>
              <a:t>with your collection</a:t>
            </a:r>
            <a:r>
              <a:rPr sz="1000" spc="5" dirty="0" smtClean="0">
                <a:latin typeface="Times New Roman"/>
                <a:cs typeface="Times New Roman"/>
              </a:rPr>
              <a:t> </a:t>
            </a:r>
            <a:r>
              <a:rPr sz="1000" spc="0" dirty="0" smtClean="0">
                <a:latin typeface="Times New Roman"/>
                <a:cs typeface="Times New Roman"/>
              </a:rPr>
              <a:t>of effects, you can save the entire rack as a new preset.</a:t>
            </a:r>
            <a:endParaRPr sz="1000">
              <a:latin typeface="Times New Roman"/>
              <a:cs typeface="Times New Roman"/>
            </a:endParaRPr>
          </a:p>
          <a:p>
            <a:pPr>
              <a:lnSpc>
                <a:spcPts val="600"/>
              </a:lnSpc>
            </a:pPr>
            <a:endParaRPr sz="600"/>
          </a:p>
          <a:p>
            <a:pPr marL="240665" marR="15240" indent="-177800" algn="just">
              <a:lnSpc>
                <a:spcPct val="100000"/>
              </a:lnSpc>
              <a:buFont typeface="Times New Roman"/>
              <a:buAutoNum type="arabicPeriod" startAt="9"/>
              <a:tabLst>
                <a:tab pos="241300" algn="l"/>
              </a:tabLst>
            </a:pPr>
            <a:r>
              <a:rPr sz="1000" spc="0" dirty="0" smtClean="0">
                <a:latin typeface="Times New Roman"/>
                <a:cs typeface="Times New Roman"/>
              </a:rPr>
              <a:t>In</a:t>
            </a:r>
            <a:r>
              <a:rPr sz="1000" spc="-25" dirty="0" smtClean="0">
                <a:latin typeface="Times New Roman"/>
                <a:cs typeface="Times New Roman"/>
              </a:rPr>
              <a:t> </a:t>
            </a:r>
            <a:r>
              <a:rPr sz="1000" spc="0" dirty="0" smtClean="0">
                <a:latin typeface="Times New Roman"/>
                <a:cs typeface="Times New Roman"/>
              </a:rPr>
              <a:t>the</a:t>
            </a:r>
            <a:r>
              <a:rPr sz="1000" spc="-25" dirty="0" smtClean="0">
                <a:latin typeface="Times New Roman"/>
                <a:cs typeface="Times New Roman"/>
              </a:rPr>
              <a:t> </a:t>
            </a:r>
            <a:r>
              <a:rPr sz="1000" spc="0" dirty="0" smtClean="0">
                <a:latin typeface="Times New Roman"/>
                <a:cs typeface="Times New Roman"/>
              </a:rPr>
              <a:t>Effects</a:t>
            </a:r>
            <a:r>
              <a:rPr sz="1000" spc="-20" dirty="0" smtClean="0">
                <a:latin typeface="Times New Roman"/>
                <a:cs typeface="Times New Roman"/>
              </a:rPr>
              <a:t> </a:t>
            </a:r>
            <a:r>
              <a:rPr sz="1000" spc="0" dirty="0" smtClean="0">
                <a:latin typeface="Times New Roman"/>
                <a:cs typeface="Times New Roman"/>
              </a:rPr>
              <a:t>Rack</a:t>
            </a:r>
            <a:r>
              <a:rPr sz="1000" spc="-25" dirty="0" smtClean="0">
                <a:latin typeface="Times New Roman"/>
                <a:cs typeface="Times New Roman"/>
              </a:rPr>
              <a:t> </a:t>
            </a:r>
            <a:r>
              <a:rPr sz="1000" spc="0" dirty="0" smtClean="0">
                <a:latin typeface="Times New Roman"/>
                <a:cs typeface="Times New Roman"/>
              </a:rPr>
              <a:t>panel,</a:t>
            </a:r>
            <a:r>
              <a:rPr sz="1000" spc="-25" dirty="0" smtClean="0">
                <a:latin typeface="Times New Roman"/>
                <a:cs typeface="Times New Roman"/>
              </a:rPr>
              <a:t> </a:t>
            </a:r>
            <a:r>
              <a:rPr sz="1000" spc="0" dirty="0" smtClean="0">
                <a:latin typeface="Times New Roman"/>
                <a:cs typeface="Times New Roman"/>
              </a:rPr>
              <a:t>click</a:t>
            </a:r>
            <a:r>
              <a:rPr sz="1000" spc="-20" dirty="0" smtClean="0">
                <a:latin typeface="Times New Roman"/>
                <a:cs typeface="Times New Roman"/>
              </a:rPr>
              <a:t> </a:t>
            </a:r>
            <a:r>
              <a:rPr sz="1000" spc="0" dirty="0" smtClean="0">
                <a:latin typeface="Times New Roman"/>
                <a:cs typeface="Times New Roman"/>
              </a:rPr>
              <a:t>the</a:t>
            </a:r>
            <a:r>
              <a:rPr sz="1000" spc="-25" dirty="0" smtClean="0">
                <a:latin typeface="Times New Roman"/>
                <a:cs typeface="Times New Roman"/>
              </a:rPr>
              <a:t> </a:t>
            </a:r>
            <a:r>
              <a:rPr sz="1000" spc="0" dirty="0" smtClean="0">
                <a:latin typeface="Times New Roman"/>
                <a:cs typeface="Times New Roman"/>
              </a:rPr>
              <a:t>Save</a:t>
            </a:r>
            <a:r>
              <a:rPr sz="1000" spc="-25" dirty="0" smtClean="0">
                <a:latin typeface="Times New Roman"/>
                <a:cs typeface="Times New Roman"/>
              </a:rPr>
              <a:t> </a:t>
            </a:r>
            <a:r>
              <a:rPr sz="1000" spc="0" dirty="0" smtClean="0">
                <a:latin typeface="Times New Roman"/>
                <a:cs typeface="Times New Roman"/>
              </a:rPr>
              <a:t>Effects</a:t>
            </a:r>
            <a:r>
              <a:rPr sz="1000" spc="-20" dirty="0" smtClean="0">
                <a:latin typeface="Times New Roman"/>
                <a:cs typeface="Times New Roman"/>
              </a:rPr>
              <a:t> </a:t>
            </a:r>
            <a:r>
              <a:rPr sz="1000" spc="0" dirty="0" smtClean="0">
                <a:latin typeface="Times New Roman"/>
                <a:cs typeface="Times New Roman"/>
              </a:rPr>
              <a:t>Rack</a:t>
            </a:r>
            <a:r>
              <a:rPr sz="1000" spc="-25" dirty="0" smtClean="0">
                <a:latin typeface="Times New Roman"/>
                <a:cs typeface="Times New Roman"/>
              </a:rPr>
              <a:t> </a:t>
            </a:r>
            <a:r>
              <a:rPr sz="1000" spc="0" dirty="0" smtClean="0">
                <a:latin typeface="Times New Roman"/>
                <a:cs typeface="Times New Roman"/>
              </a:rPr>
              <a:t>As A Preset button (</a:t>
            </a:r>
            <a:r>
              <a:rPr sz="1000" b="1" spc="0" dirty="0" smtClean="0">
                <a:latin typeface="Times New Roman"/>
                <a:cs typeface="Times New Roman"/>
              </a:rPr>
              <a:t>Figure 8</a:t>
            </a:r>
            <a:r>
              <a:rPr sz="1000" spc="0" dirty="0" smtClean="0">
                <a:latin typeface="Times New Roman"/>
                <a:cs typeface="Times New Roman"/>
              </a:rPr>
              <a:t>), name the new preset Female On The Telephone, and click OK.</a:t>
            </a:r>
            <a:endParaRPr sz="1000">
              <a:latin typeface="Times New Roman"/>
              <a:cs typeface="Times New Roman"/>
            </a:endParaRPr>
          </a:p>
          <a:p>
            <a:pPr>
              <a:lnSpc>
                <a:spcPts val="600"/>
              </a:lnSpc>
              <a:buFont typeface="Times New Roman"/>
              <a:buAutoNum type="arabicPeriod" startAt="9"/>
            </a:pPr>
            <a:endParaRPr sz="600"/>
          </a:p>
          <a:p>
            <a:pPr marL="241300" indent="-228600">
              <a:lnSpc>
                <a:spcPct val="100000"/>
              </a:lnSpc>
              <a:buFont typeface="Times New Roman"/>
              <a:buAutoNum type="arabicPeriod" startAt="9"/>
              <a:tabLst>
                <a:tab pos="241300" algn="l"/>
              </a:tabLst>
            </a:pPr>
            <a:r>
              <a:rPr sz="1000" spc="0" dirty="0" smtClean="0">
                <a:latin typeface="Times New Roman"/>
                <a:cs typeface="Times New Roman"/>
              </a:rPr>
              <a:t>Open the Effects Rack Presets menu (</a:t>
            </a:r>
            <a:r>
              <a:rPr sz="1000" b="1" spc="0" dirty="0" smtClean="0">
                <a:latin typeface="Times New Roman"/>
                <a:cs typeface="Times New Roman"/>
              </a:rPr>
              <a:t>Figure 10</a:t>
            </a:r>
            <a:r>
              <a:rPr sz="1000" spc="0" dirty="0" smtClean="0">
                <a:latin typeface="Times New Roman"/>
                <a:cs typeface="Times New Roman"/>
              </a:rPr>
              <a:t>).</a:t>
            </a:r>
            <a:endParaRPr sz="1000">
              <a:latin typeface="Times New Roman"/>
              <a:cs typeface="Times New Roman"/>
            </a:endParaRPr>
          </a:p>
          <a:p>
            <a:pPr>
              <a:lnSpc>
                <a:spcPts val="600"/>
              </a:lnSpc>
              <a:buFont typeface="Times New Roman"/>
              <a:buAutoNum type="arabicPeriod" startAt="9"/>
            </a:pPr>
            <a:endParaRPr sz="600"/>
          </a:p>
          <a:p>
            <a:pPr marL="241300" marR="20320">
              <a:lnSpc>
                <a:spcPct val="100000"/>
              </a:lnSpc>
            </a:pPr>
            <a:r>
              <a:rPr sz="1000" dirty="0" smtClean="0">
                <a:latin typeface="Times New Roman"/>
                <a:cs typeface="Times New Roman"/>
              </a:rPr>
              <a:t>The new preset appears in the menu. You can now apply the new combination</a:t>
            </a:r>
            <a:r>
              <a:rPr sz="1000" spc="5" dirty="0" smtClean="0">
                <a:latin typeface="Times New Roman"/>
                <a:cs typeface="Times New Roman"/>
              </a:rPr>
              <a:t> </a:t>
            </a:r>
            <a:r>
              <a:rPr sz="1000" spc="0" dirty="0" smtClean="0">
                <a:latin typeface="Times New Roman"/>
                <a:cs typeface="Times New Roman"/>
              </a:rPr>
              <a:t>of effects to other files.</a:t>
            </a:r>
            <a:endParaRPr sz="1000">
              <a:latin typeface="Times New Roman"/>
              <a:cs typeface="Times New Roman"/>
            </a:endParaRPr>
          </a:p>
          <a:p>
            <a:pPr>
              <a:lnSpc>
                <a:spcPts val="600"/>
              </a:lnSpc>
            </a:pPr>
            <a:endParaRPr sz="600"/>
          </a:p>
          <a:p>
            <a:pPr marL="241300" marR="90805">
              <a:lnSpc>
                <a:spcPct val="100000"/>
              </a:lnSpc>
            </a:pPr>
            <a:r>
              <a:rPr sz="1000" b="1" dirty="0" smtClean="0">
                <a:latin typeface="Times New Roman"/>
                <a:cs typeface="Times New Roman"/>
              </a:rPr>
              <a:t>Note: </a:t>
            </a:r>
            <a:r>
              <a:rPr sz="1000" dirty="0" smtClean="0">
                <a:latin typeface="Times New Roman"/>
                <a:cs typeface="Times New Roman"/>
              </a:rPr>
              <a:t>To delete</a:t>
            </a:r>
            <a:r>
              <a:rPr sz="1000" spc="5" dirty="0" smtClean="0">
                <a:latin typeface="Times New Roman"/>
                <a:cs typeface="Times New Roman"/>
              </a:rPr>
              <a:t> </a:t>
            </a:r>
            <a:r>
              <a:rPr sz="1000" spc="0" dirty="0" smtClean="0">
                <a:latin typeface="Times New Roman"/>
                <a:cs typeface="Times New Roman"/>
              </a:rPr>
              <a:t>a preset, select</a:t>
            </a:r>
            <a:r>
              <a:rPr sz="1000" spc="5" dirty="0" smtClean="0">
                <a:latin typeface="Times New Roman"/>
                <a:cs typeface="Times New Roman"/>
              </a:rPr>
              <a:t> </a:t>
            </a:r>
            <a:r>
              <a:rPr sz="1000" spc="0" dirty="0" smtClean="0">
                <a:latin typeface="Times New Roman"/>
                <a:cs typeface="Times New Roman"/>
              </a:rPr>
              <a:t>it in the menu, and then click the Delete</a:t>
            </a:r>
            <a:r>
              <a:rPr sz="1000" spc="5" dirty="0" smtClean="0">
                <a:latin typeface="Times New Roman"/>
                <a:cs typeface="Times New Roman"/>
              </a:rPr>
              <a:t> </a:t>
            </a:r>
            <a:r>
              <a:rPr sz="1000" spc="0" dirty="0" smtClean="0">
                <a:latin typeface="Times New Roman"/>
                <a:cs typeface="Times New Roman"/>
              </a:rPr>
              <a:t>Preset button (trash can).</a:t>
            </a:r>
            <a:endParaRPr sz="1000">
              <a:latin typeface="Times New Roman"/>
              <a:cs typeface="Times New Roman"/>
            </a:endParaRPr>
          </a:p>
          <a:p>
            <a:pPr>
              <a:lnSpc>
                <a:spcPts val="600"/>
              </a:lnSpc>
            </a:pPr>
            <a:endParaRPr sz="600"/>
          </a:p>
          <a:p>
            <a:pPr marL="241300" marR="16510" indent="-228600">
              <a:lnSpc>
                <a:spcPct val="100000"/>
              </a:lnSpc>
              <a:buFont typeface="Times New Roman"/>
              <a:buAutoNum type="arabicPeriod" startAt="11"/>
              <a:tabLst>
                <a:tab pos="241300" algn="l"/>
              </a:tabLst>
            </a:pPr>
            <a:r>
              <a:rPr sz="1000" spc="0" dirty="0" smtClean="0">
                <a:latin typeface="Times New Roman"/>
                <a:cs typeface="Times New Roman"/>
              </a:rPr>
              <a:t>Open</a:t>
            </a:r>
            <a:r>
              <a:rPr sz="1000" spc="-20" dirty="0" smtClean="0">
                <a:latin typeface="Times New Roman"/>
                <a:cs typeface="Times New Roman"/>
              </a:rPr>
              <a:t> </a:t>
            </a:r>
            <a:r>
              <a:rPr sz="1000" spc="0" dirty="0" smtClean="0">
                <a:latin typeface="Times New Roman"/>
                <a:cs typeface="Times New Roman"/>
              </a:rPr>
              <a:t>the</a:t>
            </a:r>
            <a:r>
              <a:rPr sz="1000" spc="-15" dirty="0" smtClean="0">
                <a:latin typeface="Times New Roman"/>
                <a:cs typeface="Times New Roman"/>
              </a:rPr>
              <a:t> </a:t>
            </a:r>
            <a:r>
              <a:rPr sz="1000" spc="0" dirty="0" smtClean="0">
                <a:latin typeface="Times New Roman"/>
                <a:cs typeface="Times New Roman"/>
              </a:rPr>
              <a:t>Process</a:t>
            </a:r>
            <a:r>
              <a:rPr sz="1000" spc="-15" dirty="0" smtClean="0">
                <a:latin typeface="Times New Roman"/>
                <a:cs typeface="Times New Roman"/>
              </a:rPr>
              <a:t> </a:t>
            </a:r>
            <a:r>
              <a:rPr sz="1000" spc="0" dirty="0" smtClean="0">
                <a:latin typeface="Times New Roman"/>
                <a:cs typeface="Times New Roman"/>
              </a:rPr>
              <a:t>menu</a:t>
            </a:r>
            <a:r>
              <a:rPr sz="1000" spc="-15" dirty="0" smtClean="0">
                <a:latin typeface="Times New Roman"/>
                <a:cs typeface="Times New Roman"/>
              </a:rPr>
              <a:t> </a:t>
            </a:r>
            <a:r>
              <a:rPr sz="1000" spc="0" dirty="0" smtClean="0">
                <a:latin typeface="Times New Roman"/>
                <a:cs typeface="Times New Roman"/>
              </a:rPr>
              <a:t>at</a:t>
            </a:r>
            <a:r>
              <a:rPr sz="1000" spc="-15" dirty="0" smtClean="0">
                <a:latin typeface="Times New Roman"/>
                <a:cs typeface="Times New Roman"/>
              </a:rPr>
              <a:t> </a:t>
            </a:r>
            <a:r>
              <a:rPr sz="1000" spc="0" dirty="0" smtClean="0">
                <a:latin typeface="Times New Roman"/>
                <a:cs typeface="Times New Roman"/>
              </a:rPr>
              <a:t>the</a:t>
            </a:r>
            <a:r>
              <a:rPr sz="1000" spc="-15" dirty="0" smtClean="0">
                <a:latin typeface="Times New Roman"/>
                <a:cs typeface="Times New Roman"/>
              </a:rPr>
              <a:t> </a:t>
            </a:r>
            <a:r>
              <a:rPr sz="1000" spc="0" dirty="0" smtClean="0">
                <a:latin typeface="Times New Roman"/>
                <a:cs typeface="Times New Roman"/>
              </a:rPr>
              <a:t>bottom</a:t>
            </a:r>
            <a:r>
              <a:rPr sz="1000" spc="-15" dirty="0" smtClean="0">
                <a:latin typeface="Times New Roman"/>
                <a:cs typeface="Times New Roman"/>
              </a:rPr>
              <a:t> </a:t>
            </a:r>
            <a:r>
              <a:rPr sz="1000" spc="0" dirty="0" smtClean="0">
                <a:latin typeface="Times New Roman"/>
                <a:cs typeface="Times New Roman"/>
              </a:rPr>
              <a:t>of</a:t>
            </a:r>
            <a:r>
              <a:rPr sz="1000" spc="-20" dirty="0" smtClean="0">
                <a:latin typeface="Times New Roman"/>
                <a:cs typeface="Times New Roman"/>
              </a:rPr>
              <a:t> </a:t>
            </a:r>
            <a:r>
              <a:rPr sz="1000" spc="0" dirty="0" smtClean="0">
                <a:latin typeface="Times New Roman"/>
                <a:cs typeface="Times New Roman"/>
              </a:rPr>
              <a:t>the</a:t>
            </a:r>
            <a:r>
              <a:rPr sz="1000" spc="-15" dirty="0" smtClean="0">
                <a:latin typeface="Times New Roman"/>
                <a:cs typeface="Times New Roman"/>
              </a:rPr>
              <a:t> </a:t>
            </a:r>
            <a:r>
              <a:rPr sz="1000" spc="0" dirty="0" smtClean="0">
                <a:latin typeface="Times New Roman"/>
                <a:cs typeface="Times New Roman"/>
              </a:rPr>
              <a:t>Effects</a:t>
            </a:r>
            <a:r>
              <a:rPr sz="1000" spc="-15" dirty="0" smtClean="0">
                <a:latin typeface="Times New Roman"/>
                <a:cs typeface="Times New Roman"/>
              </a:rPr>
              <a:t> </a:t>
            </a:r>
            <a:r>
              <a:rPr sz="1000" spc="0" dirty="0" smtClean="0">
                <a:latin typeface="Times New Roman"/>
                <a:cs typeface="Times New Roman"/>
              </a:rPr>
              <a:t>Rack panel, and select</a:t>
            </a:r>
            <a:r>
              <a:rPr sz="1000" spc="5" dirty="0" smtClean="0">
                <a:latin typeface="Times New Roman"/>
                <a:cs typeface="Times New Roman"/>
              </a:rPr>
              <a:t> </a:t>
            </a:r>
            <a:r>
              <a:rPr sz="1000" spc="0" dirty="0" smtClean="0">
                <a:latin typeface="Times New Roman"/>
                <a:cs typeface="Times New Roman"/>
              </a:rPr>
              <a:t>Entire File.</a:t>
            </a:r>
            <a:endParaRPr sz="1000">
              <a:latin typeface="Times New Roman"/>
              <a:cs typeface="Times New Roman"/>
            </a:endParaRPr>
          </a:p>
          <a:p>
            <a:pPr>
              <a:lnSpc>
                <a:spcPts val="600"/>
              </a:lnSpc>
              <a:buFont typeface="Times New Roman"/>
              <a:buAutoNum type="arabicPeriod" startAt="11"/>
            </a:pPr>
            <a:endParaRPr sz="600"/>
          </a:p>
          <a:p>
            <a:pPr marL="241300">
              <a:lnSpc>
                <a:spcPct val="100000"/>
              </a:lnSpc>
            </a:pPr>
            <a:r>
              <a:rPr sz="1000" dirty="0" smtClean="0">
                <a:latin typeface="Times New Roman"/>
                <a:cs typeface="Times New Roman"/>
              </a:rPr>
              <a:t>You can apply effects to a selection</a:t>
            </a:r>
            <a:r>
              <a:rPr sz="1000" spc="5" dirty="0" smtClean="0">
                <a:latin typeface="Times New Roman"/>
                <a:cs typeface="Times New Roman"/>
              </a:rPr>
              <a:t> </a:t>
            </a:r>
            <a:r>
              <a:rPr sz="1000" spc="0" dirty="0" smtClean="0">
                <a:latin typeface="Times New Roman"/>
                <a:cs typeface="Times New Roman"/>
              </a:rPr>
              <a:t>or the entire file.</a:t>
            </a:r>
            <a:endParaRPr sz="1000">
              <a:latin typeface="Times New Roman"/>
              <a:cs typeface="Times New Roman"/>
            </a:endParaRPr>
          </a:p>
          <a:p>
            <a:pPr>
              <a:lnSpc>
                <a:spcPts val="600"/>
              </a:lnSpc>
            </a:pPr>
            <a:endParaRPr sz="600"/>
          </a:p>
          <a:p>
            <a:pPr marL="241300" indent="-228600">
              <a:lnSpc>
                <a:spcPct val="100000"/>
              </a:lnSpc>
              <a:buFont typeface="Times New Roman"/>
              <a:buAutoNum type="arabicPeriod" startAt="12"/>
              <a:tabLst>
                <a:tab pos="241300" algn="l"/>
              </a:tabLst>
            </a:pPr>
            <a:r>
              <a:rPr sz="1000" spc="0" dirty="0" smtClean="0">
                <a:latin typeface="Times New Roman"/>
                <a:cs typeface="Times New Roman"/>
              </a:rPr>
              <a:t>Click Apply in the Effects Rack panel.</a:t>
            </a:r>
            <a:endParaRPr sz="1000">
              <a:latin typeface="Times New Roman"/>
              <a:cs typeface="Times New Roman"/>
            </a:endParaRPr>
          </a:p>
          <a:p>
            <a:pPr>
              <a:lnSpc>
                <a:spcPts val="600"/>
              </a:lnSpc>
            </a:pPr>
            <a:endParaRPr sz="600"/>
          </a:p>
          <a:p>
            <a:pPr marL="241300" marR="15240">
              <a:lnSpc>
                <a:spcPct val="100000"/>
              </a:lnSpc>
            </a:pPr>
            <a:r>
              <a:rPr sz="1000" dirty="0" smtClean="0">
                <a:latin typeface="Times New Roman"/>
                <a:cs typeface="Times New Roman"/>
              </a:rPr>
              <a:t>The entire rack of effects is applied to the file, and the Effects</a:t>
            </a:r>
            <a:r>
              <a:rPr sz="1000" spc="-30" dirty="0" smtClean="0">
                <a:latin typeface="Times New Roman"/>
                <a:cs typeface="Times New Roman"/>
              </a:rPr>
              <a:t> </a:t>
            </a:r>
            <a:r>
              <a:rPr sz="1000" spc="0" dirty="0" smtClean="0">
                <a:latin typeface="Times New Roman"/>
                <a:cs typeface="Times New Roman"/>
              </a:rPr>
              <a:t>Rack</a:t>
            </a:r>
            <a:r>
              <a:rPr sz="1000" spc="-30" dirty="0" smtClean="0">
                <a:latin typeface="Times New Roman"/>
                <a:cs typeface="Times New Roman"/>
              </a:rPr>
              <a:t> </a:t>
            </a:r>
            <a:r>
              <a:rPr sz="1000" spc="0" dirty="0" smtClean="0">
                <a:latin typeface="Times New Roman"/>
                <a:cs typeface="Times New Roman"/>
              </a:rPr>
              <a:t>is</a:t>
            </a:r>
            <a:r>
              <a:rPr sz="1000" spc="-30" dirty="0" smtClean="0">
                <a:latin typeface="Times New Roman"/>
                <a:cs typeface="Times New Roman"/>
              </a:rPr>
              <a:t> </a:t>
            </a:r>
            <a:r>
              <a:rPr sz="1000" spc="0" dirty="0" smtClean="0">
                <a:latin typeface="Times New Roman"/>
                <a:cs typeface="Times New Roman"/>
              </a:rPr>
              <a:t>cleared.</a:t>
            </a:r>
            <a:r>
              <a:rPr sz="1000" spc="-25" dirty="0" smtClean="0">
                <a:latin typeface="Times New Roman"/>
                <a:cs typeface="Times New Roman"/>
              </a:rPr>
              <a:t> </a:t>
            </a:r>
            <a:r>
              <a:rPr sz="1000" spc="0" dirty="0" smtClean="0">
                <a:latin typeface="Times New Roman"/>
                <a:cs typeface="Times New Roman"/>
              </a:rPr>
              <a:t>You</a:t>
            </a:r>
            <a:r>
              <a:rPr sz="1000" spc="-30" dirty="0" smtClean="0">
                <a:latin typeface="Times New Roman"/>
                <a:cs typeface="Times New Roman"/>
              </a:rPr>
              <a:t> </a:t>
            </a:r>
            <a:r>
              <a:rPr sz="1000" spc="0" dirty="0" smtClean="0">
                <a:latin typeface="Times New Roman"/>
                <a:cs typeface="Times New Roman"/>
              </a:rPr>
              <a:t>can</a:t>
            </a:r>
            <a:r>
              <a:rPr sz="1000" spc="-30" dirty="0" smtClean="0">
                <a:latin typeface="Times New Roman"/>
                <a:cs typeface="Times New Roman"/>
              </a:rPr>
              <a:t> </a:t>
            </a:r>
            <a:r>
              <a:rPr sz="1000" spc="0" dirty="0" smtClean="0">
                <a:latin typeface="Times New Roman"/>
                <a:cs typeface="Times New Roman"/>
              </a:rPr>
              <a:t>now</a:t>
            </a:r>
            <a:r>
              <a:rPr sz="1000" spc="-30" dirty="0" smtClean="0">
                <a:latin typeface="Times New Roman"/>
                <a:cs typeface="Times New Roman"/>
              </a:rPr>
              <a:t> </a:t>
            </a:r>
            <a:r>
              <a:rPr sz="1000" spc="0" dirty="0" smtClean="0">
                <a:latin typeface="Times New Roman"/>
                <a:cs typeface="Times New Roman"/>
              </a:rPr>
              <a:t>apply</a:t>
            </a:r>
            <a:r>
              <a:rPr sz="1000" spc="-30" dirty="0" smtClean="0">
                <a:latin typeface="Times New Roman"/>
                <a:cs typeface="Times New Roman"/>
              </a:rPr>
              <a:t> </a:t>
            </a:r>
            <a:r>
              <a:rPr sz="1000" spc="0" dirty="0" smtClean="0">
                <a:latin typeface="Times New Roman"/>
                <a:cs typeface="Times New Roman"/>
              </a:rPr>
              <a:t>16</a:t>
            </a:r>
            <a:r>
              <a:rPr sz="1000" spc="-30" dirty="0" smtClean="0">
                <a:latin typeface="Times New Roman"/>
                <a:cs typeface="Times New Roman"/>
              </a:rPr>
              <a:t> </a:t>
            </a:r>
            <a:r>
              <a:rPr sz="1000" spc="0" dirty="0" smtClean="0">
                <a:latin typeface="Times New Roman"/>
                <a:cs typeface="Times New Roman"/>
              </a:rPr>
              <a:t>additional effects to the same file in a new rack.</a:t>
            </a:r>
            <a:endParaRPr sz="1000">
              <a:latin typeface="Times New Roman"/>
              <a:cs typeface="Times New Roman"/>
            </a:endParaRPr>
          </a:p>
          <a:p>
            <a:pPr>
              <a:lnSpc>
                <a:spcPts val="600"/>
              </a:lnSpc>
            </a:pPr>
            <a:endParaRPr sz="600"/>
          </a:p>
          <a:p>
            <a:pPr marL="241300" marR="12700" algn="just">
              <a:lnSpc>
                <a:spcPct val="100000"/>
              </a:lnSpc>
            </a:pPr>
            <a:r>
              <a:rPr sz="1000" b="1" dirty="0" smtClean="0">
                <a:latin typeface="Times New Roman"/>
                <a:cs typeface="Times New Roman"/>
              </a:rPr>
              <a:t>Note: </a:t>
            </a:r>
            <a:r>
              <a:rPr sz="1000" dirty="0" smtClean="0">
                <a:latin typeface="Times New Roman"/>
                <a:cs typeface="Times New Roman"/>
              </a:rPr>
              <a:t>When</a:t>
            </a:r>
            <a:r>
              <a:rPr sz="1000" spc="-50" dirty="0" smtClean="0">
                <a:latin typeface="Times New Roman"/>
                <a:cs typeface="Times New Roman"/>
              </a:rPr>
              <a:t> </a:t>
            </a:r>
            <a:r>
              <a:rPr sz="1000" spc="0" dirty="0" smtClean="0">
                <a:latin typeface="Times New Roman"/>
                <a:cs typeface="Times New Roman"/>
              </a:rPr>
              <a:t>you</a:t>
            </a:r>
            <a:r>
              <a:rPr sz="1000" spc="-55" dirty="0" smtClean="0">
                <a:latin typeface="Times New Roman"/>
                <a:cs typeface="Times New Roman"/>
              </a:rPr>
              <a:t> </a:t>
            </a:r>
            <a:r>
              <a:rPr sz="1000" spc="0" dirty="0" smtClean="0">
                <a:latin typeface="Times New Roman"/>
                <a:cs typeface="Times New Roman"/>
              </a:rPr>
              <a:t>save</a:t>
            </a:r>
            <a:r>
              <a:rPr sz="1000" spc="-50" dirty="0" smtClean="0">
                <a:latin typeface="Times New Roman"/>
                <a:cs typeface="Times New Roman"/>
              </a:rPr>
              <a:t> </a:t>
            </a:r>
            <a:r>
              <a:rPr sz="1000" spc="0" dirty="0" smtClean="0">
                <a:latin typeface="Times New Roman"/>
                <a:cs typeface="Times New Roman"/>
              </a:rPr>
              <a:t>the</a:t>
            </a:r>
            <a:r>
              <a:rPr sz="1000" spc="-50" dirty="0" smtClean="0">
                <a:latin typeface="Times New Roman"/>
                <a:cs typeface="Times New Roman"/>
              </a:rPr>
              <a:t> </a:t>
            </a:r>
            <a:r>
              <a:rPr sz="1000" spc="0" dirty="0" smtClean="0">
                <a:latin typeface="Times New Roman"/>
                <a:cs typeface="Times New Roman"/>
              </a:rPr>
              <a:t>file,</a:t>
            </a:r>
            <a:r>
              <a:rPr sz="1000" spc="-50" dirty="0" smtClean="0">
                <a:latin typeface="Times New Roman"/>
                <a:cs typeface="Times New Roman"/>
              </a:rPr>
              <a:t> </a:t>
            </a:r>
            <a:r>
              <a:rPr sz="1000" spc="0" dirty="0" smtClean="0">
                <a:latin typeface="Times New Roman"/>
                <a:cs typeface="Times New Roman"/>
              </a:rPr>
              <a:t>the</a:t>
            </a:r>
            <a:r>
              <a:rPr sz="1000" spc="-50" dirty="0" smtClean="0">
                <a:latin typeface="Times New Roman"/>
                <a:cs typeface="Times New Roman"/>
              </a:rPr>
              <a:t> </a:t>
            </a:r>
            <a:r>
              <a:rPr sz="1000" spc="0" dirty="0" smtClean="0">
                <a:latin typeface="Times New Roman"/>
                <a:cs typeface="Times New Roman"/>
              </a:rPr>
              <a:t>effects</a:t>
            </a:r>
            <a:r>
              <a:rPr sz="1000" spc="-50" dirty="0" smtClean="0">
                <a:latin typeface="Times New Roman"/>
                <a:cs typeface="Times New Roman"/>
              </a:rPr>
              <a:t> </a:t>
            </a:r>
            <a:r>
              <a:rPr sz="1000" spc="0" dirty="0" smtClean="0">
                <a:latin typeface="Times New Roman"/>
                <a:cs typeface="Times New Roman"/>
              </a:rPr>
              <a:t>are</a:t>
            </a:r>
            <a:r>
              <a:rPr sz="1000" spc="-50" dirty="0" smtClean="0">
                <a:latin typeface="Times New Roman"/>
                <a:cs typeface="Times New Roman"/>
              </a:rPr>
              <a:t> </a:t>
            </a:r>
            <a:r>
              <a:rPr sz="1000" spc="0" dirty="0" smtClean="0">
                <a:latin typeface="Times New Roman"/>
                <a:cs typeface="Times New Roman"/>
              </a:rPr>
              <a:t>permanently added to the file on your computer. To undo the changes after applying effects, you can select</a:t>
            </a:r>
            <a:r>
              <a:rPr sz="1000" spc="5" dirty="0" smtClean="0">
                <a:latin typeface="Times New Roman"/>
                <a:cs typeface="Times New Roman"/>
              </a:rPr>
              <a:t> </a:t>
            </a:r>
            <a:r>
              <a:rPr sz="1000" spc="0" dirty="0" smtClean="0">
                <a:latin typeface="Times New Roman"/>
                <a:cs typeface="Times New Roman"/>
              </a:rPr>
              <a:t>Edit &gt; Undo before you</a:t>
            </a:r>
            <a:r>
              <a:rPr sz="1000" spc="-45" dirty="0" smtClean="0">
                <a:latin typeface="Times New Roman"/>
                <a:cs typeface="Times New Roman"/>
              </a:rPr>
              <a:t> </a:t>
            </a:r>
            <a:r>
              <a:rPr sz="1000" spc="0" dirty="0" smtClean="0">
                <a:latin typeface="Times New Roman"/>
                <a:cs typeface="Times New Roman"/>
              </a:rPr>
              <a:t>save</a:t>
            </a:r>
            <a:r>
              <a:rPr sz="1000" spc="-40" dirty="0" smtClean="0">
                <a:latin typeface="Times New Roman"/>
                <a:cs typeface="Times New Roman"/>
              </a:rPr>
              <a:t> </a:t>
            </a:r>
            <a:r>
              <a:rPr sz="1000" spc="0" dirty="0" smtClean="0">
                <a:latin typeface="Times New Roman"/>
                <a:cs typeface="Times New Roman"/>
              </a:rPr>
              <a:t>the</a:t>
            </a:r>
            <a:r>
              <a:rPr sz="1000" spc="-40" dirty="0" smtClean="0">
                <a:latin typeface="Times New Roman"/>
                <a:cs typeface="Times New Roman"/>
              </a:rPr>
              <a:t> </a:t>
            </a:r>
            <a:r>
              <a:rPr sz="1000" spc="0" dirty="0" smtClean="0">
                <a:latin typeface="Times New Roman"/>
                <a:cs typeface="Times New Roman"/>
              </a:rPr>
              <a:t>file,</a:t>
            </a:r>
            <a:r>
              <a:rPr sz="1000" spc="-40" dirty="0" smtClean="0">
                <a:latin typeface="Times New Roman"/>
                <a:cs typeface="Times New Roman"/>
              </a:rPr>
              <a:t> </a:t>
            </a:r>
            <a:r>
              <a:rPr sz="1000" spc="0" dirty="0" smtClean="0">
                <a:latin typeface="Times New Roman"/>
                <a:cs typeface="Times New Roman"/>
              </a:rPr>
              <a:t>or</a:t>
            </a:r>
            <a:r>
              <a:rPr sz="1000" spc="-45" dirty="0" smtClean="0">
                <a:latin typeface="Times New Roman"/>
                <a:cs typeface="Times New Roman"/>
              </a:rPr>
              <a:t> </a:t>
            </a:r>
            <a:r>
              <a:rPr sz="1000" spc="0" dirty="0" smtClean="0">
                <a:latin typeface="Times New Roman"/>
                <a:cs typeface="Times New Roman"/>
              </a:rPr>
              <a:t>close</a:t>
            </a:r>
            <a:r>
              <a:rPr sz="1000" spc="-40" dirty="0" smtClean="0">
                <a:latin typeface="Times New Roman"/>
                <a:cs typeface="Times New Roman"/>
              </a:rPr>
              <a:t> </a:t>
            </a:r>
            <a:r>
              <a:rPr sz="1000" spc="0" dirty="0" smtClean="0">
                <a:latin typeface="Times New Roman"/>
                <a:cs typeface="Times New Roman"/>
              </a:rPr>
              <a:t>the</a:t>
            </a:r>
            <a:r>
              <a:rPr sz="1000" spc="-40" dirty="0" smtClean="0">
                <a:latin typeface="Times New Roman"/>
                <a:cs typeface="Times New Roman"/>
              </a:rPr>
              <a:t> </a:t>
            </a:r>
            <a:r>
              <a:rPr sz="1000" spc="0" dirty="0" smtClean="0">
                <a:latin typeface="Times New Roman"/>
                <a:cs typeface="Times New Roman"/>
              </a:rPr>
              <a:t>file</a:t>
            </a:r>
            <a:r>
              <a:rPr sz="1000" spc="-40" dirty="0" smtClean="0">
                <a:latin typeface="Times New Roman"/>
                <a:cs typeface="Times New Roman"/>
              </a:rPr>
              <a:t> </a:t>
            </a:r>
            <a:r>
              <a:rPr sz="1000" spc="0" dirty="0" smtClean="0">
                <a:latin typeface="Times New Roman"/>
                <a:cs typeface="Times New Roman"/>
              </a:rPr>
              <a:t>without</a:t>
            </a:r>
            <a:r>
              <a:rPr sz="1000" spc="-40" dirty="0" smtClean="0">
                <a:latin typeface="Times New Roman"/>
                <a:cs typeface="Times New Roman"/>
              </a:rPr>
              <a:t> </a:t>
            </a:r>
            <a:r>
              <a:rPr sz="1000" spc="0" dirty="0" smtClean="0">
                <a:latin typeface="Times New Roman"/>
                <a:cs typeface="Times New Roman"/>
              </a:rPr>
              <a:t>saving</a:t>
            </a:r>
            <a:r>
              <a:rPr sz="1000" spc="-40" dirty="0" smtClean="0">
                <a:latin typeface="Times New Roman"/>
                <a:cs typeface="Times New Roman"/>
              </a:rPr>
              <a:t> </a:t>
            </a:r>
            <a:r>
              <a:rPr sz="1000" spc="0" dirty="0" smtClean="0">
                <a:latin typeface="Times New Roman"/>
                <a:cs typeface="Times New Roman"/>
              </a:rPr>
              <a:t>changes.</a:t>
            </a:r>
            <a:endParaRPr sz="1000">
              <a:latin typeface="Times New Roman"/>
              <a:cs typeface="Times New Roman"/>
            </a:endParaRPr>
          </a:p>
        </p:txBody>
      </p:sp>
      <p:sp>
        <p:nvSpPr>
          <p:cNvPr id="9" name="object 9"/>
          <p:cNvSpPr txBox="1"/>
          <p:nvPr/>
        </p:nvSpPr>
        <p:spPr>
          <a:xfrm>
            <a:off x="4235450" y="2074291"/>
            <a:ext cx="2564765"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7 </a:t>
            </a:r>
            <a:r>
              <a:rPr sz="1000" dirty="0" smtClean="0">
                <a:latin typeface="Times New Roman"/>
                <a:cs typeface="Times New Roman"/>
              </a:rPr>
              <a:t>Rack Effect–Vocal</a:t>
            </a:r>
            <a:r>
              <a:rPr sz="1000" spc="5" dirty="0" smtClean="0">
                <a:latin typeface="Times New Roman"/>
                <a:cs typeface="Times New Roman"/>
              </a:rPr>
              <a:t> </a:t>
            </a:r>
            <a:r>
              <a:rPr sz="1000" spc="0" dirty="0" smtClean="0">
                <a:latin typeface="Times New Roman"/>
                <a:cs typeface="Times New Roman"/>
              </a:rPr>
              <a:t>Enhancer dialog box</a:t>
            </a:r>
            <a:endParaRPr sz="1000">
              <a:latin typeface="Times New Roman"/>
              <a:cs typeface="Times New Roman"/>
            </a:endParaRPr>
          </a:p>
        </p:txBody>
      </p:sp>
      <p:sp>
        <p:nvSpPr>
          <p:cNvPr id="10" name="object 10"/>
          <p:cNvSpPr txBox="1"/>
          <p:nvPr/>
        </p:nvSpPr>
        <p:spPr>
          <a:xfrm>
            <a:off x="4235450" y="3924300"/>
            <a:ext cx="1471295"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8 </a:t>
            </a:r>
            <a:r>
              <a:rPr sz="1000" dirty="0" smtClean="0">
                <a:latin typeface="Times New Roman"/>
                <a:cs typeface="Times New Roman"/>
              </a:rPr>
              <a:t>Effects Rack panel</a:t>
            </a:r>
            <a:endParaRPr sz="1000">
              <a:latin typeface="Times New Roman"/>
              <a:cs typeface="Times New Roman"/>
            </a:endParaRPr>
          </a:p>
        </p:txBody>
      </p:sp>
      <p:sp>
        <p:nvSpPr>
          <p:cNvPr id="11" name="object 11"/>
          <p:cNvSpPr txBox="1"/>
          <p:nvPr/>
        </p:nvSpPr>
        <p:spPr>
          <a:xfrm>
            <a:off x="4235450" y="5212334"/>
            <a:ext cx="1898650"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9 </a:t>
            </a:r>
            <a:r>
              <a:rPr sz="1000" dirty="0" smtClean="0">
                <a:latin typeface="Times New Roman"/>
                <a:cs typeface="Times New Roman"/>
              </a:rPr>
              <a:t>Effects Rack Process menu</a:t>
            </a:r>
            <a:endParaRPr sz="1000">
              <a:latin typeface="Times New Roman"/>
              <a:cs typeface="Times New Roman"/>
            </a:endParaRPr>
          </a:p>
        </p:txBody>
      </p:sp>
      <p:sp>
        <p:nvSpPr>
          <p:cNvPr id="12" name="object 12"/>
          <p:cNvSpPr/>
          <p:nvPr/>
        </p:nvSpPr>
        <p:spPr>
          <a:xfrm>
            <a:off x="4248150" y="916266"/>
            <a:ext cx="2589911" cy="1141133"/>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p:nvPr/>
        </p:nvSpPr>
        <p:spPr>
          <a:xfrm>
            <a:off x="4267200" y="2873705"/>
            <a:ext cx="2545778" cy="1033703"/>
          </a:xfrm>
          <a:prstGeom prst="rect">
            <a:avLst/>
          </a:prstGeom>
          <a:blipFill>
            <a:blip r:embed="rId3" cstate="print"/>
            <a:stretch>
              <a:fillRect/>
            </a:stretch>
          </a:blipFill>
        </p:spPr>
        <p:txBody>
          <a:bodyPr wrap="square" lIns="0" tIns="0" rIns="0" bIns="0" rtlCol="0">
            <a:noAutofit/>
          </a:bodyPr>
          <a:lstStyle/>
          <a:p>
            <a:endParaRPr/>
          </a:p>
        </p:txBody>
      </p:sp>
      <p:sp>
        <p:nvSpPr>
          <p:cNvPr id="14" name="object 14"/>
          <p:cNvSpPr txBox="1"/>
          <p:nvPr/>
        </p:nvSpPr>
        <p:spPr>
          <a:xfrm>
            <a:off x="4368800" y="2500249"/>
            <a:ext cx="409575"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Modified preset</a:t>
            </a:r>
            <a:endParaRPr sz="800">
              <a:latin typeface="Arial"/>
              <a:cs typeface="Arial"/>
            </a:endParaRPr>
          </a:p>
        </p:txBody>
      </p:sp>
      <p:sp>
        <p:nvSpPr>
          <p:cNvPr id="15" name="object 15"/>
          <p:cNvSpPr/>
          <p:nvPr/>
        </p:nvSpPr>
        <p:spPr>
          <a:xfrm>
            <a:off x="4673600" y="2703829"/>
            <a:ext cx="574675" cy="391795"/>
          </a:xfrm>
          <a:custGeom>
            <a:avLst/>
            <a:gdLst/>
            <a:ahLst/>
            <a:cxnLst/>
            <a:rect l="l" t="t" r="r" b="b"/>
            <a:pathLst>
              <a:path w="574675" h="391795">
                <a:moveTo>
                  <a:pt x="574675" y="391795"/>
                </a:moveTo>
                <a:lnTo>
                  <a:pt x="0" y="0"/>
                </a:lnTo>
              </a:path>
            </a:pathLst>
          </a:custGeom>
          <a:ln w="19812">
            <a:solidFill>
              <a:srgbClr val="FFFFFF"/>
            </a:solidFill>
          </a:ln>
        </p:spPr>
        <p:txBody>
          <a:bodyPr wrap="square" lIns="0" tIns="0" rIns="0" bIns="0" rtlCol="0">
            <a:noAutofit/>
          </a:bodyPr>
          <a:lstStyle/>
          <a:p>
            <a:endParaRPr/>
          </a:p>
        </p:txBody>
      </p:sp>
      <p:sp>
        <p:nvSpPr>
          <p:cNvPr id="16" name="object 16"/>
          <p:cNvSpPr txBox="1"/>
          <p:nvPr/>
        </p:nvSpPr>
        <p:spPr>
          <a:xfrm>
            <a:off x="5480050" y="2500249"/>
            <a:ext cx="1086485"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Save</a:t>
            </a:r>
            <a:r>
              <a:rPr sz="800" spc="-25" dirty="0" smtClean="0">
                <a:latin typeface="Arial"/>
                <a:cs typeface="Arial"/>
              </a:rPr>
              <a:t> </a:t>
            </a:r>
            <a:r>
              <a:rPr sz="800" spc="0" dirty="0" smtClean="0">
                <a:latin typeface="Arial"/>
                <a:cs typeface="Arial"/>
              </a:rPr>
              <a:t>Effects</a:t>
            </a:r>
            <a:r>
              <a:rPr sz="800" spc="-20" dirty="0" smtClean="0">
                <a:latin typeface="Arial"/>
                <a:cs typeface="Arial"/>
              </a:rPr>
              <a:t> </a:t>
            </a:r>
            <a:r>
              <a:rPr sz="800" spc="0" dirty="0" smtClean="0">
                <a:latin typeface="Arial"/>
                <a:cs typeface="Arial"/>
              </a:rPr>
              <a:t>Rack</a:t>
            </a:r>
            <a:r>
              <a:rPr sz="800" spc="-25" dirty="0" smtClean="0">
                <a:latin typeface="Arial"/>
                <a:cs typeface="Arial"/>
              </a:rPr>
              <a:t> </a:t>
            </a:r>
            <a:r>
              <a:rPr sz="800" spc="0" dirty="0" smtClean="0">
                <a:latin typeface="Arial"/>
                <a:cs typeface="Arial"/>
              </a:rPr>
              <a:t>As</a:t>
            </a:r>
            <a:r>
              <a:rPr sz="800" spc="-25" dirty="0" smtClean="0">
                <a:latin typeface="Arial"/>
                <a:cs typeface="Arial"/>
              </a:rPr>
              <a:t> </a:t>
            </a:r>
            <a:r>
              <a:rPr sz="800" spc="0" dirty="0" smtClean="0">
                <a:latin typeface="Arial"/>
                <a:cs typeface="Arial"/>
              </a:rPr>
              <a:t>A Preset button</a:t>
            </a:r>
            <a:endParaRPr sz="800">
              <a:latin typeface="Arial"/>
              <a:cs typeface="Arial"/>
            </a:endParaRPr>
          </a:p>
        </p:txBody>
      </p:sp>
      <p:sp>
        <p:nvSpPr>
          <p:cNvPr id="17" name="object 17"/>
          <p:cNvSpPr/>
          <p:nvPr/>
        </p:nvSpPr>
        <p:spPr>
          <a:xfrm>
            <a:off x="5784850" y="2719704"/>
            <a:ext cx="574675" cy="391795"/>
          </a:xfrm>
          <a:custGeom>
            <a:avLst/>
            <a:gdLst/>
            <a:ahLst/>
            <a:cxnLst/>
            <a:rect l="l" t="t" r="r" b="b"/>
            <a:pathLst>
              <a:path w="574675" h="391795">
                <a:moveTo>
                  <a:pt x="574675" y="391795"/>
                </a:moveTo>
                <a:lnTo>
                  <a:pt x="0" y="0"/>
                </a:lnTo>
              </a:path>
            </a:pathLst>
          </a:custGeom>
          <a:ln w="19812">
            <a:solidFill>
              <a:srgbClr val="FFFFFF"/>
            </a:solidFill>
          </a:ln>
        </p:spPr>
        <p:txBody>
          <a:bodyPr wrap="square" lIns="0" tIns="0" rIns="0" bIns="0" rtlCol="0">
            <a:noAutofit/>
          </a:bodyPr>
          <a:lstStyle/>
          <a:p>
            <a:endParaRPr/>
          </a:p>
        </p:txBody>
      </p:sp>
      <p:sp>
        <p:nvSpPr>
          <p:cNvPr id="18" name="object 18"/>
          <p:cNvSpPr/>
          <p:nvPr/>
        </p:nvSpPr>
        <p:spPr>
          <a:xfrm>
            <a:off x="4673600" y="2703829"/>
            <a:ext cx="574675" cy="391795"/>
          </a:xfrm>
          <a:custGeom>
            <a:avLst/>
            <a:gdLst/>
            <a:ahLst/>
            <a:cxnLst/>
            <a:rect l="l" t="t" r="r" b="b"/>
            <a:pathLst>
              <a:path w="574675" h="391795">
                <a:moveTo>
                  <a:pt x="574675" y="391795"/>
                </a:moveTo>
                <a:lnTo>
                  <a:pt x="0" y="0"/>
                </a:lnTo>
              </a:path>
            </a:pathLst>
          </a:custGeom>
          <a:ln w="13716">
            <a:solidFill>
              <a:srgbClr val="000000"/>
            </a:solidFill>
          </a:ln>
        </p:spPr>
        <p:txBody>
          <a:bodyPr wrap="square" lIns="0" tIns="0" rIns="0" bIns="0" rtlCol="0">
            <a:noAutofit/>
          </a:bodyPr>
          <a:lstStyle/>
          <a:p>
            <a:endParaRPr/>
          </a:p>
        </p:txBody>
      </p:sp>
      <p:sp>
        <p:nvSpPr>
          <p:cNvPr id="19" name="object 19"/>
          <p:cNvSpPr/>
          <p:nvPr/>
        </p:nvSpPr>
        <p:spPr>
          <a:xfrm>
            <a:off x="5784850" y="2719704"/>
            <a:ext cx="574675" cy="391795"/>
          </a:xfrm>
          <a:custGeom>
            <a:avLst/>
            <a:gdLst/>
            <a:ahLst/>
            <a:cxnLst/>
            <a:rect l="l" t="t" r="r" b="b"/>
            <a:pathLst>
              <a:path w="574675" h="391795">
                <a:moveTo>
                  <a:pt x="574675" y="391795"/>
                </a:moveTo>
                <a:lnTo>
                  <a:pt x="0" y="0"/>
                </a:lnTo>
              </a:path>
            </a:pathLst>
          </a:custGeom>
          <a:ln w="13716">
            <a:solidFill>
              <a:srgbClr val="000000"/>
            </a:solidFill>
          </a:ln>
        </p:spPr>
        <p:txBody>
          <a:bodyPr wrap="square" lIns="0" tIns="0" rIns="0" bIns="0" rtlCol="0">
            <a:noAutofit/>
          </a:bodyPr>
          <a:lstStyle/>
          <a:p>
            <a:endParaRPr/>
          </a:p>
        </p:txBody>
      </p:sp>
      <p:sp>
        <p:nvSpPr>
          <p:cNvPr id="20" name="object 20"/>
          <p:cNvSpPr/>
          <p:nvPr/>
        </p:nvSpPr>
        <p:spPr>
          <a:xfrm>
            <a:off x="4248150" y="4274553"/>
            <a:ext cx="2076488" cy="920762"/>
          </a:xfrm>
          <a:prstGeom prst="rect">
            <a:avLst/>
          </a:prstGeom>
          <a:blipFill>
            <a:blip r:embed="rId4" cstate="print"/>
            <a:stretch>
              <a:fillRect/>
            </a:stretch>
          </a:blipFill>
        </p:spPr>
        <p:txBody>
          <a:bodyPr wrap="square" lIns="0" tIns="0" rIns="0" bIns="0" rtlCol="0">
            <a:noAutofit/>
          </a:bodyPr>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414908"/>
            <a:ext cx="1253490"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Adobe Audition</a:t>
            </a:r>
            <a:r>
              <a:rPr sz="1000" b="1" spc="5" dirty="0" smtClean="0">
                <a:latin typeface="Arial"/>
                <a:cs typeface="Arial"/>
              </a:rPr>
              <a:t> </a:t>
            </a:r>
            <a:endParaRPr sz="1000" dirty="0">
              <a:latin typeface="Arial"/>
              <a:cs typeface="Arial"/>
            </a:endParaRPr>
          </a:p>
        </p:txBody>
      </p:sp>
      <p:sp>
        <p:nvSpPr>
          <p:cNvPr id="3" name="object 3"/>
          <p:cNvSpPr txBox="1"/>
          <p:nvPr/>
        </p:nvSpPr>
        <p:spPr>
          <a:xfrm>
            <a:off x="5934964" y="414908"/>
            <a:ext cx="935355"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Project 7 guide</a:t>
            </a:r>
            <a:endParaRPr sz="1000">
              <a:latin typeface="Arial"/>
              <a:cs typeface="Arial"/>
            </a:endParaRPr>
          </a:p>
        </p:txBody>
      </p:sp>
      <p:sp>
        <p:nvSpPr>
          <p:cNvPr id="4" name="object 4"/>
          <p:cNvSpPr/>
          <p:nvPr/>
        </p:nvSpPr>
        <p:spPr>
          <a:xfrm>
            <a:off x="914400" y="609600"/>
            <a:ext cx="5943600" cy="0"/>
          </a:xfrm>
          <a:custGeom>
            <a:avLst/>
            <a:gdLst/>
            <a:ahLst/>
            <a:cxnLst/>
            <a:rect l="l" t="t" r="r" b="b"/>
            <a:pathLst>
              <a:path w="5943600">
                <a:moveTo>
                  <a:pt x="5943600" y="0"/>
                </a:moveTo>
                <a:lnTo>
                  <a:pt x="0" y="0"/>
                </a:lnTo>
              </a:path>
            </a:pathLst>
          </a:custGeom>
          <a:ln w="7620">
            <a:solidFill>
              <a:srgbClr val="000000"/>
            </a:solidFill>
          </a:ln>
        </p:spPr>
        <p:txBody>
          <a:bodyPr wrap="square" lIns="0" tIns="0" rIns="0" bIns="0" rtlCol="0">
            <a:noAutofit/>
          </a:bodyPr>
          <a:lstStyle/>
          <a:p>
            <a:endParaRPr/>
          </a:p>
        </p:txBody>
      </p:sp>
      <p:sp>
        <p:nvSpPr>
          <p:cNvPr id="5" name="object 5"/>
          <p:cNvSpPr txBox="1"/>
          <p:nvPr/>
        </p:nvSpPr>
        <p:spPr>
          <a:xfrm>
            <a:off x="901700" y="9482708"/>
            <a:ext cx="169291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 2012 Adobe Systems Incorporated</a:t>
            </a:r>
            <a:endParaRPr sz="800">
              <a:latin typeface="Arial"/>
              <a:cs typeface="Arial"/>
            </a:endParaRPr>
          </a:p>
        </p:txBody>
      </p:sp>
      <p:sp>
        <p:nvSpPr>
          <p:cNvPr id="6" name="object 6"/>
          <p:cNvSpPr txBox="1"/>
          <p:nvPr/>
        </p:nvSpPr>
        <p:spPr>
          <a:xfrm>
            <a:off x="4908296" y="9482708"/>
            <a:ext cx="196215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How to apply Adobe Audition sound effects</a:t>
            </a:r>
            <a:endParaRPr sz="800">
              <a:latin typeface="Arial"/>
              <a:cs typeface="Arial"/>
            </a:endParaRPr>
          </a:p>
        </p:txBody>
      </p:sp>
      <p:sp>
        <p:nvSpPr>
          <p:cNvPr id="7" name="object 7"/>
          <p:cNvSpPr txBox="1"/>
          <p:nvPr/>
        </p:nvSpPr>
        <p:spPr>
          <a:xfrm>
            <a:off x="7099300" y="9482708"/>
            <a:ext cx="81915" cy="133985"/>
          </a:xfrm>
          <a:prstGeom prst="rect">
            <a:avLst/>
          </a:prstGeom>
        </p:spPr>
        <p:txBody>
          <a:bodyPr vert="horz" wrap="square" lIns="0" tIns="0" rIns="0" bIns="0" rtlCol="0">
            <a:noAutofit/>
          </a:bodyPr>
          <a:lstStyle/>
          <a:p>
            <a:pPr marL="12700">
              <a:lnSpc>
                <a:spcPct val="100000"/>
              </a:lnSpc>
            </a:pPr>
            <a:r>
              <a:rPr sz="800" b="1" dirty="0" smtClean="0">
                <a:latin typeface="Arial"/>
                <a:cs typeface="Arial"/>
              </a:rPr>
              <a:t>5</a:t>
            </a:r>
            <a:endParaRPr sz="800">
              <a:latin typeface="Arial"/>
              <a:cs typeface="Arial"/>
            </a:endParaRPr>
          </a:p>
        </p:txBody>
      </p:sp>
      <p:sp>
        <p:nvSpPr>
          <p:cNvPr id="8" name="object 8"/>
          <p:cNvSpPr txBox="1"/>
          <p:nvPr/>
        </p:nvSpPr>
        <p:spPr>
          <a:xfrm>
            <a:off x="901700" y="867791"/>
            <a:ext cx="5942965" cy="2696210"/>
          </a:xfrm>
          <a:prstGeom prst="rect">
            <a:avLst/>
          </a:prstGeom>
        </p:spPr>
        <p:txBody>
          <a:bodyPr vert="horz" wrap="square" lIns="0" tIns="0" rIns="0" bIns="0" rtlCol="0">
            <a:noAutofit/>
          </a:bodyPr>
          <a:lstStyle/>
          <a:p>
            <a:pPr marL="12700">
              <a:lnSpc>
                <a:spcPct val="100000"/>
              </a:lnSpc>
            </a:pPr>
            <a:r>
              <a:rPr sz="1100" b="1" dirty="0" smtClean="0">
                <a:latin typeface="Arial"/>
                <a:cs typeface="Arial"/>
              </a:rPr>
              <a:t>Adding</a:t>
            </a:r>
            <a:r>
              <a:rPr sz="1100" b="1" spc="5" dirty="0" smtClean="0">
                <a:latin typeface="Arial"/>
                <a:cs typeface="Arial"/>
              </a:rPr>
              <a:t> </a:t>
            </a:r>
            <a:r>
              <a:rPr sz="1100" b="1" spc="0" dirty="0" smtClean="0">
                <a:latin typeface="Arial"/>
                <a:cs typeface="Arial"/>
              </a:rPr>
              <a:t>effects to tracks in a multitrack session</a:t>
            </a:r>
            <a:endParaRPr sz="1100">
              <a:latin typeface="Arial"/>
              <a:cs typeface="Arial"/>
            </a:endParaRPr>
          </a:p>
          <a:p>
            <a:pPr>
              <a:lnSpc>
                <a:spcPts val="600"/>
              </a:lnSpc>
              <a:spcBef>
                <a:spcPts val="13"/>
              </a:spcBef>
            </a:pPr>
            <a:endParaRPr sz="600"/>
          </a:p>
          <a:p>
            <a:pPr marL="12700" marR="13335">
              <a:lnSpc>
                <a:spcPct val="100000"/>
              </a:lnSpc>
            </a:pPr>
            <a:r>
              <a:rPr sz="1000" dirty="0" smtClean="0">
                <a:latin typeface="Times New Roman"/>
                <a:cs typeface="Times New Roman"/>
              </a:rPr>
              <a:t>Adding</a:t>
            </a:r>
            <a:r>
              <a:rPr sz="1000" spc="-30" dirty="0" smtClean="0">
                <a:latin typeface="Times New Roman"/>
                <a:cs typeface="Times New Roman"/>
              </a:rPr>
              <a:t> </a:t>
            </a:r>
            <a:r>
              <a:rPr sz="1000" spc="0" dirty="0" smtClean="0">
                <a:latin typeface="Times New Roman"/>
                <a:cs typeface="Times New Roman"/>
              </a:rPr>
              <a:t>effects</a:t>
            </a:r>
            <a:r>
              <a:rPr sz="1000" spc="-30" dirty="0" smtClean="0">
                <a:latin typeface="Times New Roman"/>
                <a:cs typeface="Times New Roman"/>
              </a:rPr>
              <a:t> </a:t>
            </a:r>
            <a:r>
              <a:rPr sz="1000" spc="0" dirty="0" smtClean="0">
                <a:latin typeface="Times New Roman"/>
                <a:cs typeface="Times New Roman"/>
              </a:rPr>
              <a:t>in</a:t>
            </a:r>
            <a:r>
              <a:rPr sz="1000" spc="-30" dirty="0" smtClean="0">
                <a:latin typeface="Times New Roman"/>
                <a:cs typeface="Times New Roman"/>
              </a:rPr>
              <a:t> </a:t>
            </a:r>
            <a:r>
              <a:rPr sz="1000" spc="0" dirty="0" smtClean="0">
                <a:latin typeface="Times New Roman"/>
                <a:cs typeface="Times New Roman"/>
              </a:rPr>
              <a:t>a</a:t>
            </a:r>
            <a:r>
              <a:rPr sz="1000" spc="-30" dirty="0" smtClean="0">
                <a:latin typeface="Times New Roman"/>
                <a:cs typeface="Times New Roman"/>
              </a:rPr>
              <a:t> </a:t>
            </a:r>
            <a:r>
              <a:rPr sz="1000" spc="0" dirty="0" smtClean="0">
                <a:latin typeface="Times New Roman"/>
                <a:cs typeface="Times New Roman"/>
              </a:rPr>
              <a:t>multitrack</a:t>
            </a:r>
            <a:r>
              <a:rPr sz="1000" spc="-25" dirty="0" smtClean="0">
                <a:latin typeface="Times New Roman"/>
                <a:cs typeface="Times New Roman"/>
              </a:rPr>
              <a:t> </a:t>
            </a:r>
            <a:r>
              <a:rPr sz="1000" spc="0" dirty="0" smtClean="0">
                <a:latin typeface="Times New Roman"/>
                <a:cs typeface="Times New Roman"/>
              </a:rPr>
              <a:t>session</a:t>
            </a:r>
            <a:r>
              <a:rPr sz="1000" spc="-30" dirty="0" smtClean="0">
                <a:latin typeface="Times New Roman"/>
                <a:cs typeface="Times New Roman"/>
              </a:rPr>
              <a:t> </a:t>
            </a:r>
            <a:r>
              <a:rPr sz="1000" spc="0" dirty="0" smtClean="0">
                <a:latin typeface="Times New Roman"/>
                <a:cs typeface="Times New Roman"/>
              </a:rPr>
              <a:t>is</a:t>
            </a:r>
            <a:r>
              <a:rPr sz="1000" spc="-30" dirty="0" smtClean="0">
                <a:latin typeface="Times New Roman"/>
                <a:cs typeface="Times New Roman"/>
              </a:rPr>
              <a:t> </a:t>
            </a:r>
            <a:r>
              <a:rPr sz="1000" spc="0" dirty="0" smtClean="0">
                <a:latin typeface="Times New Roman"/>
                <a:cs typeface="Times New Roman"/>
              </a:rPr>
              <a:t>similar</a:t>
            </a:r>
            <a:r>
              <a:rPr sz="1000" spc="-25" dirty="0" smtClean="0">
                <a:latin typeface="Times New Roman"/>
                <a:cs typeface="Times New Roman"/>
              </a:rPr>
              <a:t> </a:t>
            </a:r>
            <a:r>
              <a:rPr sz="1000" spc="0" dirty="0" smtClean="0">
                <a:latin typeface="Times New Roman"/>
                <a:cs typeface="Times New Roman"/>
              </a:rPr>
              <a:t>to</a:t>
            </a:r>
            <a:r>
              <a:rPr sz="1000" spc="-30" dirty="0" smtClean="0">
                <a:latin typeface="Times New Roman"/>
                <a:cs typeface="Times New Roman"/>
              </a:rPr>
              <a:t> </a:t>
            </a:r>
            <a:r>
              <a:rPr sz="1000" spc="0" dirty="0" smtClean="0">
                <a:latin typeface="Times New Roman"/>
                <a:cs typeface="Times New Roman"/>
              </a:rPr>
              <a:t>adding</a:t>
            </a:r>
            <a:r>
              <a:rPr sz="1000" spc="-30" dirty="0" smtClean="0">
                <a:latin typeface="Times New Roman"/>
                <a:cs typeface="Times New Roman"/>
              </a:rPr>
              <a:t> </a:t>
            </a:r>
            <a:r>
              <a:rPr sz="1000" spc="0" dirty="0" smtClean="0">
                <a:latin typeface="Times New Roman"/>
                <a:cs typeface="Times New Roman"/>
              </a:rPr>
              <a:t>effects</a:t>
            </a:r>
            <a:r>
              <a:rPr sz="1000" spc="-30" dirty="0" smtClean="0">
                <a:latin typeface="Times New Roman"/>
                <a:cs typeface="Times New Roman"/>
              </a:rPr>
              <a:t> </a:t>
            </a:r>
            <a:r>
              <a:rPr sz="1000" spc="0" dirty="0" smtClean="0">
                <a:latin typeface="Times New Roman"/>
                <a:cs typeface="Times New Roman"/>
              </a:rPr>
              <a:t>to</a:t>
            </a:r>
            <a:r>
              <a:rPr sz="1000" spc="-30" dirty="0" smtClean="0">
                <a:latin typeface="Times New Roman"/>
                <a:cs typeface="Times New Roman"/>
              </a:rPr>
              <a:t> </a:t>
            </a:r>
            <a:r>
              <a:rPr sz="1000" spc="0" dirty="0" smtClean="0">
                <a:latin typeface="Times New Roman"/>
                <a:cs typeface="Times New Roman"/>
              </a:rPr>
              <a:t>a</a:t>
            </a:r>
            <a:r>
              <a:rPr sz="1000" spc="-30" dirty="0" smtClean="0">
                <a:latin typeface="Times New Roman"/>
                <a:cs typeface="Times New Roman"/>
              </a:rPr>
              <a:t> </a:t>
            </a:r>
            <a:r>
              <a:rPr sz="1000" spc="0" dirty="0" smtClean="0">
                <a:latin typeface="Times New Roman"/>
                <a:cs typeface="Times New Roman"/>
              </a:rPr>
              <a:t>single</a:t>
            </a:r>
            <a:r>
              <a:rPr sz="1000" spc="-30" dirty="0" smtClean="0">
                <a:latin typeface="Times New Roman"/>
                <a:cs typeface="Times New Roman"/>
              </a:rPr>
              <a:t> </a:t>
            </a:r>
            <a:r>
              <a:rPr sz="1000" spc="0" dirty="0" smtClean="0">
                <a:latin typeface="Times New Roman"/>
                <a:cs typeface="Times New Roman"/>
              </a:rPr>
              <a:t>file</a:t>
            </a:r>
            <a:r>
              <a:rPr sz="1000" spc="-30" dirty="0" smtClean="0">
                <a:latin typeface="Times New Roman"/>
                <a:cs typeface="Times New Roman"/>
              </a:rPr>
              <a:t> </a:t>
            </a:r>
            <a:r>
              <a:rPr sz="1000" spc="0" dirty="0" smtClean="0">
                <a:latin typeface="Times New Roman"/>
                <a:cs typeface="Times New Roman"/>
              </a:rPr>
              <a:t>in</a:t>
            </a:r>
            <a:r>
              <a:rPr sz="1000" spc="-30" dirty="0" smtClean="0">
                <a:latin typeface="Times New Roman"/>
                <a:cs typeface="Times New Roman"/>
              </a:rPr>
              <a:t> </a:t>
            </a:r>
            <a:r>
              <a:rPr sz="1000" spc="0" dirty="0" smtClean="0">
                <a:latin typeface="Times New Roman"/>
                <a:cs typeface="Times New Roman"/>
              </a:rPr>
              <a:t>the</a:t>
            </a:r>
            <a:r>
              <a:rPr sz="1000" spc="-30" dirty="0" smtClean="0">
                <a:latin typeface="Times New Roman"/>
                <a:cs typeface="Times New Roman"/>
              </a:rPr>
              <a:t> </a:t>
            </a:r>
            <a:r>
              <a:rPr sz="1000" spc="0" dirty="0" smtClean="0">
                <a:latin typeface="Times New Roman"/>
                <a:cs typeface="Times New Roman"/>
              </a:rPr>
              <a:t>Waveform</a:t>
            </a:r>
            <a:r>
              <a:rPr sz="1000" spc="-30" dirty="0" smtClean="0">
                <a:latin typeface="Times New Roman"/>
                <a:cs typeface="Times New Roman"/>
              </a:rPr>
              <a:t> </a:t>
            </a:r>
            <a:r>
              <a:rPr sz="1000" spc="0" dirty="0" smtClean="0">
                <a:latin typeface="Times New Roman"/>
                <a:cs typeface="Times New Roman"/>
              </a:rPr>
              <a:t>Editor,</a:t>
            </a:r>
            <a:r>
              <a:rPr sz="1000" spc="-30" dirty="0" smtClean="0">
                <a:latin typeface="Times New Roman"/>
                <a:cs typeface="Times New Roman"/>
              </a:rPr>
              <a:t> </a:t>
            </a:r>
            <a:r>
              <a:rPr sz="1000" spc="0" dirty="0" smtClean="0">
                <a:latin typeface="Times New Roman"/>
                <a:cs typeface="Times New Roman"/>
              </a:rPr>
              <a:t>but</a:t>
            </a:r>
            <a:r>
              <a:rPr sz="1000" spc="-30" dirty="0" smtClean="0">
                <a:latin typeface="Times New Roman"/>
                <a:cs typeface="Times New Roman"/>
              </a:rPr>
              <a:t> </a:t>
            </a:r>
            <a:r>
              <a:rPr sz="1000" spc="0" dirty="0" smtClean="0">
                <a:latin typeface="Times New Roman"/>
                <a:cs typeface="Times New Roman"/>
              </a:rPr>
              <a:t>there</a:t>
            </a:r>
            <a:r>
              <a:rPr sz="1000" spc="-30" dirty="0" smtClean="0">
                <a:latin typeface="Times New Roman"/>
                <a:cs typeface="Times New Roman"/>
              </a:rPr>
              <a:t> </a:t>
            </a:r>
            <a:r>
              <a:rPr sz="1000" spc="0" dirty="0" smtClean="0">
                <a:latin typeface="Times New Roman"/>
                <a:cs typeface="Times New Roman"/>
              </a:rPr>
              <a:t>are a few key differences:</a:t>
            </a:r>
            <a:endParaRPr sz="1000">
              <a:latin typeface="Times New Roman"/>
              <a:cs typeface="Times New Roman"/>
            </a:endParaRPr>
          </a:p>
          <a:p>
            <a:pPr>
              <a:lnSpc>
                <a:spcPts val="600"/>
              </a:lnSpc>
            </a:pPr>
            <a:endParaRPr sz="600"/>
          </a:p>
          <a:p>
            <a:pPr marL="241300" indent="-228600">
              <a:lnSpc>
                <a:spcPct val="100000"/>
              </a:lnSpc>
              <a:buFont typeface="Times New Roman"/>
              <a:buChar char="•"/>
              <a:tabLst>
                <a:tab pos="240665" algn="l"/>
              </a:tabLst>
            </a:pPr>
            <a:r>
              <a:rPr sz="1000" dirty="0" smtClean="0">
                <a:latin typeface="Times New Roman"/>
                <a:cs typeface="Times New Roman"/>
              </a:rPr>
              <a:t>Each track in a multitrack</a:t>
            </a:r>
            <a:r>
              <a:rPr sz="1000" spc="5" dirty="0" smtClean="0">
                <a:latin typeface="Times New Roman"/>
                <a:cs typeface="Times New Roman"/>
              </a:rPr>
              <a:t> </a:t>
            </a:r>
            <a:r>
              <a:rPr sz="1000" spc="0" dirty="0" smtClean="0">
                <a:latin typeface="Times New Roman"/>
                <a:cs typeface="Times New Roman"/>
              </a:rPr>
              <a:t>session can have its own rack of 16 effects.</a:t>
            </a:r>
            <a:endParaRPr sz="1000">
              <a:latin typeface="Times New Roman"/>
              <a:cs typeface="Times New Roman"/>
            </a:endParaRPr>
          </a:p>
          <a:p>
            <a:pPr>
              <a:lnSpc>
                <a:spcPts val="600"/>
              </a:lnSpc>
              <a:buFont typeface="Times New Roman"/>
              <a:buChar char="•"/>
            </a:pPr>
            <a:endParaRPr sz="600"/>
          </a:p>
          <a:p>
            <a:pPr marL="241300" indent="-228600">
              <a:lnSpc>
                <a:spcPct val="100000"/>
              </a:lnSpc>
              <a:buFont typeface="Times New Roman"/>
              <a:buChar char="•"/>
              <a:tabLst>
                <a:tab pos="240665" algn="l"/>
              </a:tabLst>
            </a:pPr>
            <a:r>
              <a:rPr sz="1000" dirty="0" smtClean="0">
                <a:latin typeface="Times New Roman"/>
                <a:cs typeface="Times New Roman"/>
              </a:rPr>
              <a:t>Track effects apply to all files or clips in the track.</a:t>
            </a:r>
            <a:endParaRPr sz="1000">
              <a:latin typeface="Times New Roman"/>
              <a:cs typeface="Times New Roman"/>
            </a:endParaRPr>
          </a:p>
          <a:p>
            <a:pPr>
              <a:lnSpc>
                <a:spcPts val="600"/>
              </a:lnSpc>
              <a:buFont typeface="Times New Roman"/>
              <a:buChar char="•"/>
            </a:pPr>
            <a:endParaRPr sz="600"/>
          </a:p>
          <a:p>
            <a:pPr marL="12700" marR="12700">
              <a:lnSpc>
                <a:spcPct val="100000"/>
              </a:lnSpc>
            </a:pPr>
            <a:r>
              <a:rPr sz="1000" dirty="0" smtClean="0">
                <a:latin typeface="Times New Roman"/>
                <a:cs typeface="Times New Roman"/>
              </a:rPr>
              <a:t>You</a:t>
            </a:r>
            <a:r>
              <a:rPr sz="1000" spc="-35" dirty="0" smtClean="0">
                <a:latin typeface="Times New Roman"/>
                <a:cs typeface="Times New Roman"/>
              </a:rPr>
              <a:t> </a:t>
            </a:r>
            <a:r>
              <a:rPr sz="1000" spc="0" dirty="0" smtClean="0">
                <a:latin typeface="Times New Roman"/>
                <a:cs typeface="Times New Roman"/>
              </a:rPr>
              <a:t>can</a:t>
            </a:r>
            <a:r>
              <a:rPr sz="1000" spc="-35" dirty="0" smtClean="0">
                <a:latin typeface="Times New Roman"/>
                <a:cs typeface="Times New Roman"/>
              </a:rPr>
              <a:t> </a:t>
            </a:r>
            <a:r>
              <a:rPr sz="1000" spc="0" dirty="0" smtClean="0">
                <a:latin typeface="Times New Roman"/>
                <a:cs typeface="Times New Roman"/>
              </a:rPr>
              <a:t>also</a:t>
            </a:r>
            <a:r>
              <a:rPr sz="1000" spc="-35" dirty="0" smtClean="0">
                <a:latin typeface="Times New Roman"/>
                <a:cs typeface="Times New Roman"/>
              </a:rPr>
              <a:t> </a:t>
            </a:r>
            <a:r>
              <a:rPr sz="1000" spc="0" dirty="0" smtClean="0">
                <a:latin typeface="Times New Roman"/>
                <a:cs typeface="Times New Roman"/>
              </a:rPr>
              <a:t>apply</a:t>
            </a:r>
            <a:r>
              <a:rPr sz="1000" spc="-35" dirty="0" smtClean="0">
                <a:latin typeface="Times New Roman"/>
                <a:cs typeface="Times New Roman"/>
              </a:rPr>
              <a:t> </a:t>
            </a:r>
            <a:r>
              <a:rPr sz="1000" spc="0" dirty="0" smtClean="0">
                <a:latin typeface="Times New Roman"/>
                <a:cs typeface="Times New Roman"/>
              </a:rPr>
              <a:t>effects</a:t>
            </a:r>
            <a:r>
              <a:rPr sz="1000" spc="-35" dirty="0" smtClean="0">
                <a:latin typeface="Times New Roman"/>
                <a:cs typeface="Times New Roman"/>
              </a:rPr>
              <a:t> </a:t>
            </a:r>
            <a:r>
              <a:rPr sz="1000" spc="0" dirty="0" smtClean="0">
                <a:latin typeface="Times New Roman"/>
                <a:cs typeface="Times New Roman"/>
              </a:rPr>
              <a:t>to</a:t>
            </a:r>
            <a:r>
              <a:rPr sz="1000" spc="-35" dirty="0" smtClean="0">
                <a:latin typeface="Times New Roman"/>
                <a:cs typeface="Times New Roman"/>
              </a:rPr>
              <a:t> </a:t>
            </a:r>
            <a:r>
              <a:rPr sz="1000" spc="0" dirty="0" smtClean="0">
                <a:latin typeface="Times New Roman"/>
                <a:cs typeface="Times New Roman"/>
              </a:rPr>
              <a:t>the</a:t>
            </a:r>
            <a:r>
              <a:rPr sz="1000" spc="-35" dirty="0" smtClean="0">
                <a:latin typeface="Times New Roman"/>
                <a:cs typeface="Times New Roman"/>
              </a:rPr>
              <a:t> </a:t>
            </a:r>
            <a:r>
              <a:rPr sz="1000" spc="0" dirty="0" smtClean="0">
                <a:latin typeface="Times New Roman"/>
                <a:cs typeface="Times New Roman"/>
              </a:rPr>
              <a:t>individual</a:t>
            </a:r>
            <a:r>
              <a:rPr sz="1000" spc="-35" dirty="0" smtClean="0">
                <a:latin typeface="Times New Roman"/>
                <a:cs typeface="Times New Roman"/>
              </a:rPr>
              <a:t> </a:t>
            </a:r>
            <a:r>
              <a:rPr sz="1000" spc="0" dirty="0" smtClean="0">
                <a:latin typeface="Times New Roman"/>
                <a:cs typeface="Times New Roman"/>
              </a:rPr>
              <a:t>files</a:t>
            </a:r>
            <a:r>
              <a:rPr sz="1000" spc="-35" dirty="0" smtClean="0">
                <a:latin typeface="Times New Roman"/>
                <a:cs typeface="Times New Roman"/>
              </a:rPr>
              <a:t> </a:t>
            </a:r>
            <a:r>
              <a:rPr sz="1000" spc="0" dirty="0" smtClean="0">
                <a:latin typeface="Times New Roman"/>
                <a:cs typeface="Times New Roman"/>
              </a:rPr>
              <a:t>or</a:t>
            </a:r>
            <a:r>
              <a:rPr sz="1000" spc="-35" dirty="0" smtClean="0">
                <a:latin typeface="Times New Roman"/>
                <a:cs typeface="Times New Roman"/>
              </a:rPr>
              <a:t> </a:t>
            </a:r>
            <a:r>
              <a:rPr sz="1000" spc="0" dirty="0" smtClean="0">
                <a:latin typeface="Times New Roman"/>
                <a:cs typeface="Times New Roman"/>
              </a:rPr>
              <a:t>clips</a:t>
            </a:r>
            <a:r>
              <a:rPr sz="1000" spc="-35" dirty="0" smtClean="0">
                <a:latin typeface="Times New Roman"/>
                <a:cs typeface="Times New Roman"/>
              </a:rPr>
              <a:t> </a:t>
            </a:r>
            <a:r>
              <a:rPr sz="1000" spc="0" dirty="0" smtClean="0">
                <a:latin typeface="Times New Roman"/>
                <a:cs typeface="Times New Roman"/>
              </a:rPr>
              <a:t>in</a:t>
            </a:r>
            <a:r>
              <a:rPr sz="1000" spc="-35" dirty="0" smtClean="0">
                <a:latin typeface="Times New Roman"/>
                <a:cs typeface="Times New Roman"/>
              </a:rPr>
              <a:t> </a:t>
            </a:r>
            <a:r>
              <a:rPr sz="1000" spc="0" dirty="0" smtClean="0">
                <a:latin typeface="Times New Roman"/>
                <a:cs typeface="Times New Roman"/>
              </a:rPr>
              <a:t>a</a:t>
            </a:r>
            <a:r>
              <a:rPr sz="1000" spc="-35" dirty="0" smtClean="0">
                <a:latin typeface="Times New Roman"/>
                <a:cs typeface="Times New Roman"/>
              </a:rPr>
              <a:t> </a:t>
            </a:r>
            <a:r>
              <a:rPr sz="1000" spc="0" dirty="0" smtClean="0">
                <a:latin typeface="Times New Roman"/>
                <a:cs typeface="Times New Roman"/>
              </a:rPr>
              <a:t>track.</a:t>
            </a:r>
            <a:r>
              <a:rPr sz="1000" spc="-35" dirty="0" smtClean="0">
                <a:latin typeface="Times New Roman"/>
                <a:cs typeface="Times New Roman"/>
              </a:rPr>
              <a:t> </a:t>
            </a:r>
            <a:r>
              <a:rPr sz="1000" spc="0" dirty="0" smtClean="0">
                <a:latin typeface="Times New Roman"/>
                <a:cs typeface="Times New Roman"/>
              </a:rPr>
              <a:t>When</a:t>
            </a:r>
            <a:r>
              <a:rPr sz="1000" spc="-35" dirty="0" smtClean="0">
                <a:latin typeface="Times New Roman"/>
                <a:cs typeface="Times New Roman"/>
              </a:rPr>
              <a:t> </a:t>
            </a:r>
            <a:r>
              <a:rPr sz="1000" spc="0" dirty="0" smtClean="0">
                <a:latin typeface="Times New Roman"/>
                <a:cs typeface="Times New Roman"/>
              </a:rPr>
              <a:t>you</a:t>
            </a:r>
            <a:r>
              <a:rPr sz="1000" spc="-35" dirty="0" smtClean="0">
                <a:latin typeface="Times New Roman"/>
                <a:cs typeface="Times New Roman"/>
              </a:rPr>
              <a:t> </a:t>
            </a:r>
            <a:r>
              <a:rPr sz="1000" spc="0" dirty="0" smtClean="0">
                <a:latin typeface="Times New Roman"/>
                <a:cs typeface="Times New Roman"/>
              </a:rPr>
              <a:t>do,</a:t>
            </a:r>
            <a:r>
              <a:rPr sz="1000" spc="-35" dirty="0" smtClean="0">
                <a:latin typeface="Times New Roman"/>
                <a:cs typeface="Times New Roman"/>
              </a:rPr>
              <a:t> </a:t>
            </a:r>
            <a:r>
              <a:rPr sz="1000" spc="0" dirty="0" smtClean="0">
                <a:latin typeface="Times New Roman"/>
                <a:cs typeface="Times New Roman"/>
              </a:rPr>
              <a:t>the</a:t>
            </a:r>
            <a:r>
              <a:rPr sz="1000" spc="-35" dirty="0" smtClean="0">
                <a:latin typeface="Times New Roman"/>
                <a:cs typeface="Times New Roman"/>
              </a:rPr>
              <a:t> </a:t>
            </a:r>
            <a:r>
              <a:rPr sz="1000" spc="0" dirty="0" smtClean="0">
                <a:latin typeface="Times New Roman"/>
                <a:cs typeface="Times New Roman"/>
              </a:rPr>
              <a:t>file</a:t>
            </a:r>
            <a:r>
              <a:rPr sz="1000" spc="-35" dirty="0" smtClean="0">
                <a:latin typeface="Times New Roman"/>
                <a:cs typeface="Times New Roman"/>
              </a:rPr>
              <a:t> </a:t>
            </a:r>
            <a:r>
              <a:rPr sz="1000" spc="0" dirty="0" smtClean="0">
                <a:latin typeface="Times New Roman"/>
                <a:cs typeface="Times New Roman"/>
              </a:rPr>
              <a:t>or</a:t>
            </a:r>
            <a:r>
              <a:rPr sz="1000" spc="-35" dirty="0" smtClean="0">
                <a:latin typeface="Times New Roman"/>
                <a:cs typeface="Times New Roman"/>
              </a:rPr>
              <a:t> </a:t>
            </a:r>
            <a:r>
              <a:rPr sz="1000" spc="0" dirty="0" smtClean="0">
                <a:latin typeface="Times New Roman"/>
                <a:cs typeface="Times New Roman"/>
              </a:rPr>
              <a:t>clip</a:t>
            </a:r>
            <a:r>
              <a:rPr sz="1000" spc="-35" dirty="0" smtClean="0">
                <a:latin typeface="Times New Roman"/>
                <a:cs typeface="Times New Roman"/>
              </a:rPr>
              <a:t> </a:t>
            </a:r>
            <a:r>
              <a:rPr sz="1000" spc="0" dirty="0" smtClean="0">
                <a:latin typeface="Times New Roman"/>
                <a:cs typeface="Times New Roman"/>
              </a:rPr>
              <a:t>includes</a:t>
            </a:r>
            <a:r>
              <a:rPr sz="1000" spc="-35" dirty="0" smtClean="0">
                <a:latin typeface="Times New Roman"/>
                <a:cs typeface="Times New Roman"/>
              </a:rPr>
              <a:t> </a:t>
            </a:r>
            <a:r>
              <a:rPr sz="1000" spc="0" dirty="0" smtClean="0">
                <a:latin typeface="Times New Roman"/>
                <a:cs typeface="Times New Roman"/>
              </a:rPr>
              <a:t>both</a:t>
            </a:r>
            <a:r>
              <a:rPr sz="1000" spc="-35" dirty="0" smtClean="0">
                <a:latin typeface="Times New Roman"/>
                <a:cs typeface="Times New Roman"/>
              </a:rPr>
              <a:t> </a:t>
            </a:r>
            <a:r>
              <a:rPr sz="1000" spc="0" dirty="0" smtClean="0">
                <a:latin typeface="Times New Roman"/>
                <a:cs typeface="Times New Roman"/>
              </a:rPr>
              <a:t>the</a:t>
            </a:r>
            <a:r>
              <a:rPr sz="1000" spc="-35" dirty="0" smtClean="0">
                <a:latin typeface="Times New Roman"/>
                <a:cs typeface="Times New Roman"/>
              </a:rPr>
              <a:t> </a:t>
            </a:r>
            <a:r>
              <a:rPr sz="1000" spc="0" dirty="0" smtClean="0">
                <a:latin typeface="Times New Roman"/>
                <a:cs typeface="Times New Roman"/>
              </a:rPr>
              <a:t>clip effects and any overlying track effects.</a:t>
            </a:r>
            <a:endParaRPr sz="1000">
              <a:latin typeface="Times New Roman"/>
              <a:cs typeface="Times New Roman"/>
            </a:endParaRPr>
          </a:p>
          <a:p>
            <a:pPr>
              <a:lnSpc>
                <a:spcPts val="600"/>
              </a:lnSpc>
            </a:pPr>
            <a:endParaRPr sz="600"/>
          </a:p>
          <a:p>
            <a:pPr marL="241300" marR="75565" indent="-228600">
              <a:lnSpc>
                <a:spcPct val="100000"/>
              </a:lnSpc>
              <a:buFont typeface="Times New Roman"/>
              <a:buChar char="•"/>
              <a:tabLst>
                <a:tab pos="240665" algn="l"/>
              </a:tabLst>
            </a:pPr>
            <a:r>
              <a:rPr sz="1000" dirty="0" smtClean="0">
                <a:latin typeface="Times New Roman"/>
                <a:cs typeface="Times New Roman"/>
              </a:rPr>
              <a:t>Effects you add to tracks in a multitrack</a:t>
            </a:r>
            <a:r>
              <a:rPr sz="1000" spc="5" dirty="0" smtClean="0">
                <a:latin typeface="Times New Roman"/>
                <a:cs typeface="Times New Roman"/>
              </a:rPr>
              <a:t> </a:t>
            </a:r>
            <a:r>
              <a:rPr sz="1000" spc="0" dirty="0" smtClean="0">
                <a:latin typeface="Times New Roman"/>
                <a:cs typeface="Times New Roman"/>
              </a:rPr>
              <a:t>session appear in the Effects Rack panel. This is true whether you add the effect from the Effects menu or from an Effects pop-up menu in the Effects Rack panel.</a:t>
            </a:r>
            <a:endParaRPr sz="1000">
              <a:latin typeface="Times New Roman"/>
              <a:cs typeface="Times New Roman"/>
            </a:endParaRPr>
          </a:p>
          <a:p>
            <a:pPr>
              <a:lnSpc>
                <a:spcPts val="600"/>
              </a:lnSpc>
              <a:buFont typeface="Times New Roman"/>
              <a:buChar char="•"/>
            </a:pPr>
            <a:endParaRPr sz="600"/>
          </a:p>
          <a:p>
            <a:pPr marL="240665" marR="12700" indent="-228600">
              <a:lnSpc>
                <a:spcPct val="100000"/>
              </a:lnSpc>
              <a:buFont typeface="Times New Roman"/>
              <a:buChar char="•"/>
              <a:tabLst>
                <a:tab pos="240665" algn="l"/>
              </a:tabLst>
            </a:pPr>
            <a:r>
              <a:rPr sz="1000" dirty="0" smtClean="0">
                <a:latin typeface="Times New Roman"/>
                <a:cs typeface="Times New Roman"/>
              </a:rPr>
              <a:t>Effects</a:t>
            </a:r>
            <a:r>
              <a:rPr sz="1000" spc="-35" dirty="0" smtClean="0">
                <a:latin typeface="Times New Roman"/>
                <a:cs typeface="Times New Roman"/>
              </a:rPr>
              <a:t> </a:t>
            </a:r>
            <a:r>
              <a:rPr sz="1000" spc="0" dirty="0" smtClean="0">
                <a:latin typeface="Times New Roman"/>
                <a:cs typeface="Times New Roman"/>
              </a:rPr>
              <a:t>you</a:t>
            </a:r>
            <a:r>
              <a:rPr sz="1000" spc="-40" dirty="0" smtClean="0">
                <a:latin typeface="Times New Roman"/>
                <a:cs typeface="Times New Roman"/>
              </a:rPr>
              <a:t> </a:t>
            </a:r>
            <a:r>
              <a:rPr sz="1000" spc="0" dirty="0" smtClean="0">
                <a:latin typeface="Times New Roman"/>
                <a:cs typeface="Times New Roman"/>
              </a:rPr>
              <a:t>add</a:t>
            </a:r>
            <a:r>
              <a:rPr sz="1000" spc="-35" dirty="0" smtClean="0">
                <a:latin typeface="Times New Roman"/>
                <a:cs typeface="Times New Roman"/>
              </a:rPr>
              <a:t> </a:t>
            </a:r>
            <a:r>
              <a:rPr sz="1000" spc="0" dirty="0" smtClean="0">
                <a:latin typeface="Times New Roman"/>
                <a:cs typeface="Times New Roman"/>
              </a:rPr>
              <a:t>to</a:t>
            </a:r>
            <a:r>
              <a:rPr sz="1000" spc="-35" dirty="0" smtClean="0">
                <a:latin typeface="Times New Roman"/>
                <a:cs typeface="Times New Roman"/>
              </a:rPr>
              <a:t> </a:t>
            </a:r>
            <a:r>
              <a:rPr sz="1000" spc="0" dirty="0" smtClean="0">
                <a:latin typeface="Times New Roman"/>
                <a:cs typeface="Times New Roman"/>
              </a:rPr>
              <a:t>tracks</a:t>
            </a:r>
            <a:r>
              <a:rPr sz="1000" spc="-35" dirty="0" smtClean="0">
                <a:latin typeface="Times New Roman"/>
                <a:cs typeface="Times New Roman"/>
              </a:rPr>
              <a:t> </a:t>
            </a:r>
            <a:r>
              <a:rPr sz="1000" spc="0" dirty="0" smtClean="0">
                <a:latin typeface="Times New Roman"/>
                <a:cs typeface="Times New Roman"/>
              </a:rPr>
              <a:t>or</a:t>
            </a:r>
            <a:r>
              <a:rPr sz="1000" spc="-40" dirty="0" smtClean="0">
                <a:latin typeface="Times New Roman"/>
                <a:cs typeface="Times New Roman"/>
              </a:rPr>
              <a:t> </a:t>
            </a:r>
            <a:r>
              <a:rPr sz="1000" spc="0" dirty="0" smtClean="0">
                <a:latin typeface="Times New Roman"/>
                <a:cs typeface="Times New Roman"/>
              </a:rPr>
              <a:t>clips</a:t>
            </a:r>
            <a:r>
              <a:rPr sz="1000" spc="-35" dirty="0" smtClean="0">
                <a:latin typeface="Times New Roman"/>
                <a:cs typeface="Times New Roman"/>
              </a:rPr>
              <a:t> </a:t>
            </a:r>
            <a:r>
              <a:rPr sz="1000" spc="0" dirty="0" smtClean="0">
                <a:latin typeface="Times New Roman"/>
                <a:cs typeface="Times New Roman"/>
              </a:rPr>
              <a:t>in</a:t>
            </a:r>
            <a:r>
              <a:rPr sz="1000" spc="-35" dirty="0" smtClean="0">
                <a:latin typeface="Times New Roman"/>
                <a:cs typeface="Times New Roman"/>
              </a:rPr>
              <a:t> </a:t>
            </a:r>
            <a:r>
              <a:rPr sz="1000" spc="0" dirty="0" smtClean="0">
                <a:latin typeface="Times New Roman"/>
                <a:cs typeface="Times New Roman"/>
              </a:rPr>
              <a:t>a</a:t>
            </a:r>
            <a:r>
              <a:rPr sz="1000" spc="-35" dirty="0" smtClean="0">
                <a:latin typeface="Times New Roman"/>
                <a:cs typeface="Times New Roman"/>
              </a:rPr>
              <a:t> </a:t>
            </a:r>
            <a:r>
              <a:rPr sz="1000" spc="0" dirty="0" smtClean="0">
                <a:latin typeface="Times New Roman"/>
                <a:cs typeface="Times New Roman"/>
              </a:rPr>
              <a:t>multitrack</a:t>
            </a:r>
            <a:r>
              <a:rPr sz="1000" spc="-30" dirty="0" smtClean="0">
                <a:latin typeface="Times New Roman"/>
                <a:cs typeface="Times New Roman"/>
              </a:rPr>
              <a:t> </a:t>
            </a:r>
            <a:r>
              <a:rPr sz="1000" spc="0" dirty="0" smtClean="0">
                <a:latin typeface="Times New Roman"/>
                <a:cs typeface="Times New Roman"/>
              </a:rPr>
              <a:t>session</a:t>
            </a:r>
            <a:r>
              <a:rPr sz="1000" spc="-35" dirty="0" smtClean="0">
                <a:latin typeface="Times New Roman"/>
                <a:cs typeface="Times New Roman"/>
              </a:rPr>
              <a:t> </a:t>
            </a:r>
            <a:r>
              <a:rPr sz="1000" spc="0" dirty="0" smtClean="0">
                <a:latin typeface="Times New Roman"/>
                <a:cs typeface="Times New Roman"/>
              </a:rPr>
              <a:t>appear</a:t>
            </a:r>
            <a:r>
              <a:rPr sz="1000" spc="-35" dirty="0" smtClean="0">
                <a:latin typeface="Times New Roman"/>
                <a:cs typeface="Times New Roman"/>
              </a:rPr>
              <a:t> </a:t>
            </a:r>
            <a:r>
              <a:rPr sz="1000" spc="0" dirty="0" smtClean="0">
                <a:latin typeface="Times New Roman"/>
                <a:cs typeface="Times New Roman"/>
              </a:rPr>
              <a:t>in</a:t>
            </a:r>
            <a:r>
              <a:rPr sz="1000" spc="-35" dirty="0" smtClean="0">
                <a:latin typeface="Times New Roman"/>
                <a:cs typeface="Times New Roman"/>
              </a:rPr>
              <a:t> </a:t>
            </a:r>
            <a:r>
              <a:rPr sz="1000" spc="0" dirty="0" smtClean="0">
                <a:latin typeface="Times New Roman"/>
                <a:cs typeface="Times New Roman"/>
              </a:rPr>
              <a:t>the</a:t>
            </a:r>
            <a:r>
              <a:rPr sz="1000" spc="-35" dirty="0" smtClean="0">
                <a:latin typeface="Times New Roman"/>
                <a:cs typeface="Times New Roman"/>
              </a:rPr>
              <a:t> </a:t>
            </a:r>
            <a:r>
              <a:rPr sz="1000" spc="0" dirty="0" smtClean="0">
                <a:latin typeface="Times New Roman"/>
                <a:cs typeface="Times New Roman"/>
              </a:rPr>
              <a:t>Effects</a:t>
            </a:r>
            <a:r>
              <a:rPr sz="1000" spc="-35" dirty="0" smtClean="0">
                <a:latin typeface="Times New Roman"/>
                <a:cs typeface="Times New Roman"/>
              </a:rPr>
              <a:t> </a:t>
            </a:r>
            <a:r>
              <a:rPr sz="1000" spc="0" dirty="0" smtClean="0">
                <a:latin typeface="Times New Roman"/>
                <a:cs typeface="Times New Roman"/>
              </a:rPr>
              <a:t>Rack</a:t>
            </a:r>
            <a:r>
              <a:rPr sz="1000" spc="-35" dirty="0" smtClean="0">
                <a:latin typeface="Times New Roman"/>
                <a:cs typeface="Times New Roman"/>
              </a:rPr>
              <a:t> </a:t>
            </a:r>
            <a:r>
              <a:rPr sz="1000" spc="0" dirty="0" smtClean="0">
                <a:latin typeface="Times New Roman"/>
                <a:cs typeface="Times New Roman"/>
              </a:rPr>
              <a:t>panel.</a:t>
            </a:r>
            <a:r>
              <a:rPr sz="1000" spc="-35" dirty="0" smtClean="0">
                <a:latin typeface="Times New Roman"/>
                <a:cs typeface="Times New Roman"/>
              </a:rPr>
              <a:t> </a:t>
            </a:r>
            <a:r>
              <a:rPr sz="1000" spc="0" dirty="0" smtClean="0">
                <a:latin typeface="Times New Roman"/>
                <a:cs typeface="Times New Roman"/>
              </a:rPr>
              <a:t>You</a:t>
            </a:r>
            <a:r>
              <a:rPr sz="1000" spc="-40" dirty="0" smtClean="0">
                <a:latin typeface="Times New Roman"/>
                <a:cs typeface="Times New Roman"/>
              </a:rPr>
              <a:t> </a:t>
            </a:r>
            <a:r>
              <a:rPr sz="1000" spc="0" dirty="0" smtClean="0">
                <a:latin typeface="Times New Roman"/>
                <a:cs typeface="Times New Roman"/>
              </a:rPr>
              <a:t>don’t</a:t>
            </a:r>
            <a:r>
              <a:rPr sz="1000" spc="-35" dirty="0" smtClean="0">
                <a:latin typeface="Times New Roman"/>
                <a:cs typeface="Times New Roman"/>
              </a:rPr>
              <a:t> </a:t>
            </a:r>
            <a:r>
              <a:rPr sz="1000" spc="0" dirty="0" smtClean="0">
                <a:latin typeface="Times New Roman"/>
                <a:cs typeface="Times New Roman"/>
              </a:rPr>
              <a:t>need</a:t>
            </a:r>
            <a:r>
              <a:rPr sz="1000" spc="-35" dirty="0" smtClean="0">
                <a:latin typeface="Times New Roman"/>
                <a:cs typeface="Times New Roman"/>
              </a:rPr>
              <a:t> </a:t>
            </a:r>
            <a:r>
              <a:rPr sz="1000" spc="0" dirty="0" smtClean="0">
                <a:latin typeface="Times New Roman"/>
                <a:cs typeface="Times New Roman"/>
              </a:rPr>
              <a:t>to</a:t>
            </a:r>
            <a:r>
              <a:rPr sz="1000" spc="-35" dirty="0" smtClean="0">
                <a:latin typeface="Times New Roman"/>
                <a:cs typeface="Times New Roman"/>
              </a:rPr>
              <a:t> </a:t>
            </a:r>
            <a:r>
              <a:rPr sz="1000" spc="0" dirty="0" smtClean="0">
                <a:latin typeface="Times New Roman"/>
                <a:cs typeface="Times New Roman"/>
              </a:rPr>
              <a:t>click Apply. The effects are applied to the multitrack</a:t>
            </a:r>
            <a:r>
              <a:rPr sz="1000" spc="5" dirty="0" smtClean="0">
                <a:latin typeface="Times New Roman"/>
                <a:cs typeface="Times New Roman"/>
              </a:rPr>
              <a:t> </a:t>
            </a:r>
            <a:r>
              <a:rPr sz="1000" spc="0" dirty="0" smtClean="0">
                <a:latin typeface="Times New Roman"/>
                <a:cs typeface="Times New Roman"/>
              </a:rPr>
              <a:t>session file (.sesx) when you save it.</a:t>
            </a:r>
            <a:endParaRPr sz="1000">
              <a:latin typeface="Times New Roman"/>
              <a:cs typeface="Times New Roman"/>
            </a:endParaRPr>
          </a:p>
          <a:p>
            <a:pPr>
              <a:lnSpc>
                <a:spcPts val="600"/>
              </a:lnSpc>
              <a:buFont typeface="Times New Roman"/>
              <a:buChar char="•"/>
            </a:pPr>
            <a:endParaRPr sz="600"/>
          </a:p>
          <a:p>
            <a:pPr marL="241300" marR="118110" indent="-228600">
              <a:lnSpc>
                <a:spcPct val="100000"/>
              </a:lnSpc>
              <a:buFont typeface="Times New Roman"/>
              <a:buChar char="•"/>
              <a:tabLst>
                <a:tab pos="240665" algn="l"/>
              </a:tabLst>
            </a:pPr>
            <a:r>
              <a:rPr sz="1000" spc="-5" dirty="0" smtClean="0">
                <a:latin typeface="Times New Roman"/>
                <a:cs typeface="Times New Roman"/>
              </a:rPr>
              <a:t>Y</a:t>
            </a:r>
            <a:r>
              <a:rPr sz="1000" spc="0" dirty="0" smtClean="0">
                <a:latin typeface="Times New Roman"/>
                <a:cs typeface="Times New Roman"/>
              </a:rPr>
              <a:t>ou cannot apply </a:t>
            </a:r>
            <a:r>
              <a:rPr sz="1000" i="1" spc="-5" dirty="0" smtClean="0">
                <a:latin typeface="Times New Roman"/>
                <a:cs typeface="Times New Roman"/>
              </a:rPr>
              <a:t>proces</a:t>
            </a:r>
            <a:r>
              <a:rPr sz="1000" i="1" spc="0" dirty="0" smtClean="0">
                <a:latin typeface="Times New Roman"/>
                <a:cs typeface="Times New Roman"/>
              </a:rPr>
              <a:t>s </a:t>
            </a:r>
            <a:r>
              <a:rPr sz="1000" spc="0" dirty="0" smtClean="0">
                <a:latin typeface="Times New Roman"/>
                <a:cs typeface="Times New Roman"/>
              </a:rPr>
              <a:t>effects to tracks or clips in a multitrack</a:t>
            </a:r>
            <a:r>
              <a:rPr sz="1000" spc="5" dirty="0" smtClean="0">
                <a:latin typeface="Times New Roman"/>
                <a:cs typeface="Times New Roman"/>
              </a:rPr>
              <a:t> </a:t>
            </a:r>
            <a:r>
              <a:rPr sz="1000" spc="0" dirty="0" smtClean="0">
                <a:latin typeface="Times New Roman"/>
                <a:cs typeface="Times New Roman"/>
              </a:rPr>
              <a:t>session. Process effects are identified</a:t>
            </a:r>
            <a:r>
              <a:rPr sz="1000" spc="5" dirty="0" smtClean="0">
                <a:latin typeface="Times New Roman"/>
                <a:cs typeface="Times New Roman"/>
              </a:rPr>
              <a:t> </a:t>
            </a:r>
            <a:r>
              <a:rPr sz="1000" spc="0" dirty="0" smtClean="0">
                <a:latin typeface="Times New Roman"/>
                <a:cs typeface="Times New Roman"/>
              </a:rPr>
              <a:t>in the Effects menu by the word (process) in parentheses.</a:t>
            </a:r>
            <a:r>
              <a:rPr sz="1000" spc="5" dirty="0" smtClean="0">
                <a:latin typeface="Times New Roman"/>
                <a:cs typeface="Times New Roman"/>
              </a:rPr>
              <a:t> </a:t>
            </a:r>
            <a:r>
              <a:rPr sz="1000" spc="0" dirty="0" smtClean="0">
                <a:latin typeface="Times New Roman"/>
                <a:cs typeface="Times New Roman"/>
              </a:rPr>
              <a:t>To apply process effects, open the file in the Waveform Editor view, apply the effect, save the file, and add the modified file to your multitrack</a:t>
            </a:r>
            <a:r>
              <a:rPr sz="1000" spc="5" dirty="0" smtClean="0">
                <a:latin typeface="Times New Roman"/>
                <a:cs typeface="Times New Roman"/>
              </a:rPr>
              <a:t> </a:t>
            </a:r>
            <a:r>
              <a:rPr sz="1000" spc="0" dirty="0" smtClean="0">
                <a:latin typeface="Times New Roman"/>
                <a:cs typeface="Times New Roman"/>
              </a:rPr>
              <a:t>session.</a:t>
            </a:r>
            <a:endParaRPr sz="1000">
              <a:latin typeface="Times New Roman"/>
              <a:cs typeface="Times New Roman"/>
            </a:endParaRPr>
          </a:p>
        </p:txBody>
      </p:sp>
      <p:sp>
        <p:nvSpPr>
          <p:cNvPr id="9" name="object 9"/>
          <p:cNvSpPr txBox="1"/>
          <p:nvPr/>
        </p:nvSpPr>
        <p:spPr>
          <a:xfrm>
            <a:off x="901700" y="3708400"/>
            <a:ext cx="3141345" cy="2649855"/>
          </a:xfrm>
          <a:prstGeom prst="rect">
            <a:avLst/>
          </a:prstGeom>
        </p:spPr>
        <p:txBody>
          <a:bodyPr vert="horz" wrap="square" lIns="0" tIns="0" rIns="0" bIns="0" rtlCol="0">
            <a:noAutofit/>
          </a:bodyPr>
          <a:lstStyle/>
          <a:p>
            <a:pPr marL="12700">
              <a:lnSpc>
                <a:spcPct val="100000"/>
              </a:lnSpc>
            </a:pPr>
            <a:r>
              <a:rPr sz="900" i="1" dirty="0" smtClean="0">
                <a:latin typeface="Arial"/>
                <a:cs typeface="Arial"/>
              </a:rPr>
              <a:t>To add effects in a multitrack session:</a:t>
            </a:r>
            <a:endParaRPr sz="900">
              <a:latin typeface="Arial"/>
              <a:cs typeface="Arial"/>
            </a:endParaRPr>
          </a:p>
          <a:p>
            <a:pPr marL="241300" marR="57150" indent="-177800">
              <a:lnSpc>
                <a:spcPct val="100000"/>
              </a:lnSpc>
              <a:spcBef>
                <a:spcPts val="484"/>
              </a:spcBef>
              <a:buFont typeface="Times New Roman"/>
              <a:buAutoNum type="arabicPeriod"/>
              <a:tabLst>
                <a:tab pos="241300" algn="l"/>
              </a:tabLst>
            </a:pPr>
            <a:r>
              <a:rPr sz="1000" spc="0" dirty="0" smtClean="0">
                <a:latin typeface="Times New Roman"/>
                <a:cs typeface="Times New Roman"/>
              </a:rPr>
              <a:t>Start Adobe Audition and start a new multitrack</a:t>
            </a:r>
            <a:r>
              <a:rPr sz="1000" spc="5" dirty="0" smtClean="0">
                <a:latin typeface="Times New Roman"/>
                <a:cs typeface="Times New Roman"/>
              </a:rPr>
              <a:t> </a:t>
            </a:r>
            <a:r>
              <a:rPr sz="1000" spc="0" dirty="0" smtClean="0">
                <a:latin typeface="Times New Roman"/>
                <a:cs typeface="Times New Roman"/>
              </a:rPr>
              <a:t>session in the Multitrack</a:t>
            </a:r>
            <a:r>
              <a:rPr sz="1000" spc="5" dirty="0" smtClean="0">
                <a:latin typeface="Times New Roman"/>
                <a:cs typeface="Times New Roman"/>
              </a:rPr>
              <a:t> </a:t>
            </a:r>
            <a:r>
              <a:rPr sz="1000" spc="0" dirty="0" smtClean="0">
                <a:latin typeface="Times New Roman"/>
                <a:cs typeface="Times New Roman"/>
              </a:rPr>
              <a:t>Editor.</a:t>
            </a:r>
            <a:endParaRPr sz="1000">
              <a:latin typeface="Times New Roman"/>
              <a:cs typeface="Times New Roman"/>
            </a:endParaRPr>
          </a:p>
          <a:p>
            <a:pPr>
              <a:lnSpc>
                <a:spcPts val="600"/>
              </a:lnSpc>
              <a:buFont typeface="Times New Roman"/>
              <a:buAutoNum type="arabicPeriod"/>
            </a:pPr>
            <a:endParaRPr sz="600"/>
          </a:p>
          <a:p>
            <a:pPr marL="241300" marR="434340" indent="-177800">
              <a:lnSpc>
                <a:spcPct val="100000"/>
              </a:lnSpc>
              <a:buFont typeface="Times New Roman"/>
              <a:buAutoNum type="arabicPeriod"/>
              <a:tabLst>
                <a:tab pos="241300" algn="l"/>
              </a:tabLst>
            </a:pPr>
            <a:r>
              <a:rPr sz="1000" spc="0" dirty="0" smtClean="0">
                <a:latin typeface="Times New Roman"/>
                <a:cs typeface="Times New Roman"/>
              </a:rPr>
              <a:t>Drag a file from the Files panel to Track 1 in the multitrack</a:t>
            </a:r>
            <a:r>
              <a:rPr sz="1000" spc="5" dirty="0" smtClean="0">
                <a:latin typeface="Times New Roman"/>
                <a:cs typeface="Times New Roman"/>
              </a:rPr>
              <a:t> </a:t>
            </a:r>
            <a:r>
              <a:rPr sz="1000" spc="0" dirty="0" smtClean="0">
                <a:latin typeface="Times New Roman"/>
                <a:cs typeface="Times New Roman"/>
              </a:rPr>
              <a:t>session (</a:t>
            </a:r>
            <a:r>
              <a:rPr sz="1000" b="1" spc="0" dirty="0" smtClean="0">
                <a:latin typeface="Times New Roman"/>
                <a:cs typeface="Times New Roman"/>
              </a:rPr>
              <a:t>Figure 10</a:t>
            </a:r>
            <a:r>
              <a:rPr sz="1000" spc="0" dirty="0" smtClean="0">
                <a:latin typeface="Times New Roman"/>
                <a:cs typeface="Times New Roman"/>
              </a:rPr>
              <a:t>).</a:t>
            </a:r>
            <a:endParaRPr sz="1000">
              <a:latin typeface="Times New Roman"/>
              <a:cs typeface="Times New Roman"/>
            </a:endParaRPr>
          </a:p>
          <a:p>
            <a:pPr>
              <a:lnSpc>
                <a:spcPts val="600"/>
              </a:lnSpc>
              <a:buFont typeface="Times New Roman"/>
              <a:buAutoNum type="arabicPeriod"/>
            </a:pPr>
            <a:endParaRPr sz="600"/>
          </a:p>
          <a:p>
            <a:pPr marL="241300" marR="159385">
              <a:lnSpc>
                <a:spcPct val="100000"/>
              </a:lnSpc>
            </a:pPr>
            <a:r>
              <a:rPr sz="1000" b="1" dirty="0" smtClean="0">
                <a:latin typeface="Times New Roman"/>
                <a:cs typeface="Times New Roman"/>
              </a:rPr>
              <a:t>Note: </a:t>
            </a:r>
            <a:r>
              <a:rPr sz="1000" dirty="0" smtClean="0">
                <a:latin typeface="Times New Roman"/>
                <a:cs typeface="Times New Roman"/>
              </a:rPr>
              <a:t>For this activity,</a:t>
            </a:r>
            <a:r>
              <a:rPr sz="1000" spc="5" dirty="0" smtClean="0">
                <a:latin typeface="Times New Roman"/>
                <a:cs typeface="Times New Roman"/>
              </a:rPr>
              <a:t> </a:t>
            </a:r>
            <a:r>
              <a:rPr sz="1000" spc="0" dirty="0" smtClean="0">
                <a:latin typeface="Times New Roman"/>
                <a:cs typeface="Times New Roman"/>
              </a:rPr>
              <a:t>use a file that does not already include effects.</a:t>
            </a:r>
            <a:endParaRPr sz="1000">
              <a:latin typeface="Times New Roman"/>
              <a:cs typeface="Times New Roman"/>
            </a:endParaRPr>
          </a:p>
          <a:p>
            <a:pPr>
              <a:lnSpc>
                <a:spcPts val="600"/>
              </a:lnSpc>
            </a:pPr>
            <a:endParaRPr sz="600"/>
          </a:p>
          <a:p>
            <a:pPr marL="241300" marR="159385" indent="-177800">
              <a:lnSpc>
                <a:spcPct val="100000"/>
              </a:lnSpc>
              <a:buFont typeface="Times New Roman"/>
              <a:buAutoNum type="arabicPeriod" startAt="3"/>
              <a:tabLst>
                <a:tab pos="241300" algn="l"/>
              </a:tabLst>
            </a:pPr>
            <a:r>
              <a:rPr sz="1000" spc="0" dirty="0" smtClean="0">
                <a:latin typeface="Times New Roman"/>
                <a:cs typeface="Times New Roman"/>
              </a:rPr>
              <a:t>Select</a:t>
            </a:r>
            <a:r>
              <a:rPr sz="1000" spc="5" dirty="0" smtClean="0">
                <a:latin typeface="Times New Roman"/>
                <a:cs typeface="Times New Roman"/>
              </a:rPr>
              <a:t> </a:t>
            </a:r>
            <a:r>
              <a:rPr sz="1000" spc="0" dirty="0" smtClean="0">
                <a:latin typeface="Times New Roman"/>
                <a:cs typeface="Times New Roman"/>
              </a:rPr>
              <a:t>the track in the Multitrack</a:t>
            </a:r>
            <a:r>
              <a:rPr sz="1000" spc="5" dirty="0" smtClean="0">
                <a:latin typeface="Times New Roman"/>
                <a:cs typeface="Times New Roman"/>
              </a:rPr>
              <a:t> </a:t>
            </a:r>
            <a:r>
              <a:rPr sz="1000" spc="0" dirty="0" smtClean="0">
                <a:latin typeface="Times New Roman"/>
                <a:cs typeface="Times New Roman"/>
              </a:rPr>
              <a:t>Editor panel (a track that contains an audio file).</a:t>
            </a:r>
            <a:endParaRPr sz="1000">
              <a:latin typeface="Times New Roman"/>
              <a:cs typeface="Times New Roman"/>
            </a:endParaRPr>
          </a:p>
          <a:p>
            <a:pPr>
              <a:lnSpc>
                <a:spcPts val="600"/>
              </a:lnSpc>
              <a:buFont typeface="Times New Roman"/>
              <a:buAutoNum type="arabicPeriod" startAt="3"/>
            </a:pPr>
            <a:endParaRPr sz="600"/>
          </a:p>
          <a:p>
            <a:pPr marL="241300" marR="12700">
              <a:lnSpc>
                <a:spcPct val="100000"/>
              </a:lnSpc>
            </a:pPr>
            <a:r>
              <a:rPr sz="1000" b="1" dirty="0" smtClean="0">
                <a:latin typeface="Times New Roman"/>
                <a:cs typeface="Times New Roman"/>
              </a:rPr>
              <a:t>Note: </a:t>
            </a:r>
            <a:r>
              <a:rPr sz="1000" dirty="0" smtClean="0">
                <a:latin typeface="Times New Roman"/>
                <a:cs typeface="Times New Roman"/>
              </a:rPr>
              <a:t>You</a:t>
            </a:r>
            <a:r>
              <a:rPr sz="1000" spc="-35" dirty="0" smtClean="0">
                <a:latin typeface="Times New Roman"/>
                <a:cs typeface="Times New Roman"/>
              </a:rPr>
              <a:t> </a:t>
            </a:r>
            <a:r>
              <a:rPr sz="1000" spc="0" dirty="0" smtClean="0">
                <a:latin typeface="Times New Roman"/>
                <a:cs typeface="Times New Roman"/>
              </a:rPr>
              <a:t>can</a:t>
            </a:r>
            <a:r>
              <a:rPr sz="1000" spc="-35" dirty="0" smtClean="0">
                <a:latin typeface="Times New Roman"/>
                <a:cs typeface="Times New Roman"/>
              </a:rPr>
              <a:t> </a:t>
            </a:r>
            <a:r>
              <a:rPr sz="1000" spc="0" dirty="0" smtClean="0">
                <a:latin typeface="Times New Roman"/>
                <a:cs typeface="Times New Roman"/>
              </a:rPr>
              <a:t>select</a:t>
            </a:r>
            <a:r>
              <a:rPr sz="1000" spc="-30" dirty="0" smtClean="0">
                <a:latin typeface="Times New Roman"/>
                <a:cs typeface="Times New Roman"/>
              </a:rPr>
              <a:t> </a:t>
            </a:r>
            <a:r>
              <a:rPr sz="1000" spc="0" dirty="0" smtClean="0">
                <a:latin typeface="Times New Roman"/>
                <a:cs typeface="Times New Roman"/>
              </a:rPr>
              <a:t>the</a:t>
            </a:r>
            <a:r>
              <a:rPr sz="1000" spc="-35" dirty="0" smtClean="0">
                <a:latin typeface="Times New Roman"/>
                <a:cs typeface="Times New Roman"/>
              </a:rPr>
              <a:t> </a:t>
            </a:r>
            <a:r>
              <a:rPr sz="1000" spc="0" dirty="0" smtClean="0">
                <a:latin typeface="Times New Roman"/>
                <a:cs typeface="Times New Roman"/>
              </a:rPr>
              <a:t>track</a:t>
            </a:r>
            <a:r>
              <a:rPr sz="1000" spc="-35" dirty="0" smtClean="0">
                <a:latin typeface="Times New Roman"/>
                <a:cs typeface="Times New Roman"/>
              </a:rPr>
              <a:t> </a:t>
            </a:r>
            <a:r>
              <a:rPr sz="1000" spc="0" dirty="0" smtClean="0">
                <a:latin typeface="Times New Roman"/>
                <a:cs typeface="Times New Roman"/>
              </a:rPr>
              <a:t>header</a:t>
            </a:r>
            <a:r>
              <a:rPr sz="1000" spc="-35" dirty="0" smtClean="0">
                <a:latin typeface="Times New Roman"/>
                <a:cs typeface="Times New Roman"/>
              </a:rPr>
              <a:t> </a:t>
            </a:r>
            <a:r>
              <a:rPr sz="1000" spc="0" dirty="0" smtClean="0">
                <a:latin typeface="Times New Roman"/>
                <a:cs typeface="Times New Roman"/>
              </a:rPr>
              <a:t>or</a:t>
            </a:r>
            <a:r>
              <a:rPr sz="1000" spc="-35" dirty="0" smtClean="0">
                <a:latin typeface="Times New Roman"/>
                <a:cs typeface="Times New Roman"/>
              </a:rPr>
              <a:t> </a:t>
            </a:r>
            <a:r>
              <a:rPr sz="1000" spc="0" dirty="0" smtClean="0">
                <a:latin typeface="Times New Roman"/>
                <a:cs typeface="Times New Roman"/>
              </a:rPr>
              <a:t>click</a:t>
            </a:r>
            <a:r>
              <a:rPr sz="1000" spc="-30" dirty="0" smtClean="0">
                <a:latin typeface="Times New Roman"/>
                <a:cs typeface="Times New Roman"/>
              </a:rPr>
              <a:t> </a:t>
            </a:r>
            <a:r>
              <a:rPr sz="1000" spc="0" dirty="0" smtClean="0">
                <a:latin typeface="Times New Roman"/>
                <a:cs typeface="Times New Roman"/>
              </a:rPr>
              <a:t>on</a:t>
            </a:r>
            <a:r>
              <a:rPr sz="1000" spc="-35" dirty="0" smtClean="0">
                <a:latin typeface="Times New Roman"/>
                <a:cs typeface="Times New Roman"/>
              </a:rPr>
              <a:t> </a:t>
            </a:r>
            <a:r>
              <a:rPr sz="1000" spc="0" dirty="0" smtClean="0">
                <a:latin typeface="Times New Roman"/>
                <a:cs typeface="Times New Roman"/>
              </a:rPr>
              <a:t>any</a:t>
            </a:r>
            <a:r>
              <a:rPr sz="1000" spc="-35" dirty="0" smtClean="0">
                <a:latin typeface="Times New Roman"/>
                <a:cs typeface="Times New Roman"/>
              </a:rPr>
              <a:t> </a:t>
            </a:r>
            <a:r>
              <a:rPr sz="1000" spc="0" dirty="0" smtClean="0">
                <a:latin typeface="Times New Roman"/>
                <a:cs typeface="Times New Roman"/>
              </a:rPr>
              <a:t>clip in the track to select</a:t>
            </a:r>
            <a:r>
              <a:rPr sz="1000" spc="5" dirty="0" smtClean="0">
                <a:latin typeface="Times New Roman"/>
                <a:cs typeface="Times New Roman"/>
              </a:rPr>
              <a:t> </a:t>
            </a:r>
            <a:r>
              <a:rPr sz="1000" spc="0" dirty="0" smtClean="0">
                <a:latin typeface="Times New Roman"/>
                <a:cs typeface="Times New Roman"/>
              </a:rPr>
              <a:t>it.</a:t>
            </a:r>
            <a:endParaRPr sz="1000">
              <a:latin typeface="Times New Roman"/>
              <a:cs typeface="Times New Roman"/>
            </a:endParaRPr>
          </a:p>
          <a:p>
            <a:pPr>
              <a:lnSpc>
                <a:spcPts val="600"/>
              </a:lnSpc>
            </a:pPr>
            <a:endParaRPr sz="600"/>
          </a:p>
          <a:p>
            <a:pPr marL="241300" marR="198755" indent="-177800">
              <a:lnSpc>
                <a:spcPct val="100000"/>
              </a:lnSpc>
              <a:buFont typeface="Times New Roman"/>
              <a:buAutoNum type="arabicPeriod" startAt="4"/>
              <a:tabLst>
                <a:tab pos="241300" algn="l"/>
              </a:tabLst>
            </a:pPr>
            <a:r>
              <a:rPr sz="1000" spc="0" dirty="0" smtClean="0">
                <a:latin typeface="Times New Roman"/>
                <a:cs typeface="Times New Roman"/>
              </a:rPr>
              <a:t>In the Effects Rack panel, make sure Track Effects is selected</a:t>
            </a:r>
            <a:r>
              <a:rPr sz="1000" spc="5" dirty="0" smtClean="0">
                <a:latin typeface="Times New Roman"/>
                <a:cs typeface="Times New Roman"/>
              </a:rPr>
              <a:t> </a:t>
            </a:r>
            <a:r>
              <a:rPr sz="1000" spc="0" dirty="0" smtClean="0">
                <a:latin typeface="Times New Roman"/>
                <a:cs typeface="Times New Roman"/>
              </a:rPr>
              <a:t>(</a:t>
            </a:r>
            <a:r>
              <a:rPr sz="1000" b="1" spc="-5" dirty="0" smtClean="0">
                <a:latin typeface="Times New Roman"/>
                <a:cs typeface="Times New Roman"/>
              </a:rPr>
              <a:t>Figur</a:t>
            </a:r>
            <a:r>
              <a:rPr sz="1000" b="1" spc="0" dirty="0" smtClean="0">
                <a:latin typeface="Times New Roman"/>
                <a:cs typeface="Times New Roman"/>
              </a:rPr>
              <a:t>e </a:t>
            </a:r>
            <a:r>
              <a:rPr sz="1000" b="1" spc="-5" dirty="0" smtClean="0">
                <a:latin typeface="Times New Roman"/>
                <a:cs typeface="Times New Roman"/>
              </a:rPr>
              <a:t>11</a:t>
            </a:r>
            <a:r>
              <a:rPr sz="1000" spc="0" dirty="0" smtClean="0">
                <a:latin typeface="Times New Roman"/>
                <a:cs typeface="Times New Roman"/>
              </a:rPr>
              <a:t>).</a:t>
            </a:r>
            <a:endParaRPr sz="1000">
              <a:latin typeface="Times New Roman"/>
              <a:cs typeface="Times New Roman"/>
            </a:endParaRPr>
          </a:p>
          <a:p>
            <a:pPr>
              <a:lnSpc>
                <a:spcPts val="600"/>
              </a:lnSpc>
            </a:pPr>
            <a:endParaRPr sz="600"/>
          </a:p>
          <a:p>
            <a:pPr marL="241300">
              <a:lnSpc>
                <a:spcPct val="100000"/>
              </a:lnSpc>
            </a:pPr>
            <a:r>
              <a:rPr sz="1000" dirty="0" smtClean="0">
                <a:latin typeface="Times New Roman"/>
                <a:cs typeface="Times New Roman"/>
              </a:rPr>
              <a:t>Effects will apply to all files or clips in the current track.</a:t>
            </a:r>
            <a:endParaRPr sz="1000">
              <a:latin typeface="Times New Roman"/>
              <a:cs typeface="Times New Roman"/>
            </a:endParaRPr>
          </a:p>
        </p:txBody>
      </p:sp>
      <p:sp>
        <p:nvSpPr>
          <p:cNvPr id="10" name="object 10"/>
          <p:cNvSpPr txBox="1"/>
          <p:nvPr/>
        </p:nvSpPr>
        <p:spPr>
          <a:xfrm>
            <a:off x="4235450" y="5709665"/>
            <a:ext cx="1767839"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10 </a:t>
            </a:r>
            <a:r>
              <a:rPr sz="1000" dirty="0" smtClean="0">
                <a:latin typeface="Times New Roman"/>
                <a:cs typeface="Times New Roman"/>
              </a:rPr>
              <a:t>Multitrack</a:t>
            </a:r>
            <a:r>
              <a:rPr sz="1000" spc="5" dirty="0" smtClean="0">
                <a:latin typeface="Times New Roman"/>
                <a:cs typeface="Times New Roman"/>
              </a:rPr>
              <a:t> </a:t>
            </a:r>
            <a:r>
              <a:rPr sz="1000" spc="0" dirty="0" smtClean="0">
                <a:latin typeface="Times New Roman"/>
                <a:cs typeface="Times New Roman"/>
              </a:rPr>
              <a:t>Editor panel</a:t>
            </a:r>
            <a:endParaRPr sz="1000">
              <a:latin typeface="Times New Roman"/>
              <a:cs typeface="Times New Roman"/>
            </a:endParaRPr>
          </a:p>
        </p:txBody>
      </p:sp>
      <p:sp>
        <p:nvSpPr>
          <p:cNvPr id="11" name="object 11"/>
          <p:cNvSpPr txBox="1"/>
          <p:nvPr/>
        </p:nvSpPr>
        <p:spPr>
          <a:xfrm>
            <a:off x="4235450" y="6788150"/>
            <a:ext cx="1534795"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11</a:t>
            </a:r>
            <a:r>
              <a:rPr sz="1000" b="1" spc="-5" dirty="0" smtClean="0">
                <a:latin typeface="Times New Roman"/>
                <a:cs typeface="Times New Roman"/>
              </a:rPr>
              <a:t> </a:t>
            </a:r>
            <a:r>
              <a:rPr sz="1000" spc="0" dirty="0" smtClean="0">
                <a:latin typeface="Times New Roman"/>
                <a:cs typeface="Times New Roman"/>
              </a:rPr>
              <a:t>Effects Rack panel</a:t>
            </a:r>
            <a:endParaRPr sz="1000">
              <a:latin typeface="Times New Roman"/>
              <a:cs typeface="Times New Roman"/>
            </a:endParaRPr>
          </a:p>
        </p:txBody>
      </p:sp>
      <p:sp>
        <p:nvSpPr>
          <p:cNvPr id="12" name="object 12"/>
          <p:cNvSpPr/>
          <p:nvPr/>
        </p:nvSpPr>
        <p:spPr>
          <a:xfrm>
            <a:off x="4248150" y="3954094"/>
            <a:ext cx="2599740" cy="1738680"/>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p:nvPr/>
        </p:nvSpPr>
        <p:spPr>
          <a:xfrm>
            <a:off x="4248150" y="6059792"/>
            <a:ext cx="2600198" cy="711466"/>
          </a:xfrm>
          <a:prstGeom prst="rect">
            <a:avLst/>
          </a:prstGeom>
          <a:blipFill>
            <a:blip r:embed="rId3" cstate="print"/>
            <a:stretch>
              <a:fillRect/>
            </a:stretch>
          </a:blipFill>
        </p:spPr>
        <p:txBody>
          <a:bodyPr wrap="square" lIns="0" tIns="0" rIns="0" bIns="0" rtlCol="0">
            <a:noAutofit/>
          </a:bodyPr>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414908"/>
            <a:ext cx="935355"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Project 7 guide</a:t>
            </a:r>
            <a:endParaRPr sz="1000">
              <a:latin typeface="Arial"/>
              <a:cs typeface="Arial"/>
            </a:endParaRPr>
          </a:p>
        </p:txBody>
      </p:sp>
      <p:sp>
        <p:nvSpPr>
          <p:cNvPr id="3" name="object 3"/>
          <p:cNvSpPr txBox="1"/>
          <p:nvPr/>
        </p:nvSpPr>
        <p:spPr>
          <a:xfrm>
            <a:off x="5617717" y="414908"/>
            <a:ext cx="1253490"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Adobe Audition</a:t>
            </a:r>
            <a:r>
              <a:rPr sz="1000" b="1" spc="5" dirty="0" smtClean="0">
                <a:latin typeface="Arial"/>
                <a:cs typeface="Arial"/>
              </a:rPr>
              <a:t> </a:t>
            </a:r>
            <a:endParaRPr sz="1000" dirty="0">
              <a:latin typeface="Arial"/>
              <a:cs typeface="Arial"/>
            </a:endParaRPr>
          </a:p>
        </p:txBody>
      </p:sp>
      <p:sp>
        <p:nvSpPr>
          <p:cNvPr id="4" name="object 4"/>
          <p:cNvSpPr/>
          <p:nvPr/>
        </p:nvSpPr>
        <p:spPr>
          <a:xfrm>
            <a:off x="914400" y="609600"/>
            <a:ext cx="5943600" cy="0"/>
          </a:xfrm>
          <a:custGeom>
            <a:avLst/>
            <a:gdLst/>
            <a:ahLst/>
            <a:cxnLst/>
            <a:rect l="l" t="t" r="r" b="b"/>
            <a:pathLst>
              <a:path w="5943600">
                <a:moveTo>
                  <a:pt x="5943600" y="0"/>
                </a:moveTo>
                <a:lnTo>
                  <a:pt x="0" y="0"/>
                </a:lnTo>
              </a:path>
            </a:pathLst>
          </a:custGeom>
          <a:ln w="7620">
            <a:solidFill>
              <a:srgbClr val="000000"/>
            </a:solidFill>
          </a:ln>
        </p:spPr>
        <p:txBody>
          <a:bodyPr wrap="square" lIns="0" tIns="0" rIns="0" bIns="0" rtlCol="0">
            <a:noAutofit/>
          </a:bodyPr>
          <a:lstStyle/>
          <a:p>
            <a:endParaRPr/>
          </a:p>
        </p:txBody>
      </p:sp>
      <p:sp>
        <p:nvSpPr>
          <p:cNvPr id="5" name="object 5"/>
          <p:cNvSpPr txBox="1"/>
          <p:nvPr/>
        </p:nvSpPr>
        <p:spPr>
          <a:xfrm>
            <a:off x="591184" y="9482708"/>
            <a:ext cx="81915" cy="133985"/>
          </a:xfrm>
          <a:prstGeom prst="rect">
            <a:avLst/>
          </a:prstGeom>
        </p:spPr>
        <p:txBody>
          <a:bodyPr vert="horz" wrap="square" lIns="0" tIns="0" rIns="0" bIns="0" rtlCol="0">
            <a:noAutofit/>
          </a:bodyPr>
          <a:lstStyle/>
          <a:p>
            <a:pPr marL="12700">
              <a:lnSpc>
                <a:spcPct val="100000"/>
              </a:lnSpc>
            </a:pPr>
            <a:r>
              <a:rPr sz="800" b="1" dirty="0" smtClean="0">
                <a:latin typeface="Arial"/>
                <a:cs typeface="Arial"/>
              </a:rPr>
              <a:t>6</a:t>
            </a:r>
            <a:endParaRPr sz="800">
              <a:latin typeface="Arial"/>
              <a:cs typeface="Arial"/>
            </a:endParaRPr>
          </a:p>
        </p:txBody>
      </p:sp>
      <p:sp>
        <p:nvSpPr>
          <p:cNvPr id="6" name="object 6"/>
          <p:cNvSpPr txBox="1"/>
          <p:nvPr/>
        </p:nvSpPr>
        <p:spPr>
          <a:xfrm>
            <a:off x="901674" y="9482708"/>
            <a:ext cx="196215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How to apply Adobe Audition sound effects</a:t>
            </a:r>
            <a:endParaRPr sz="800">
              <a:latin typeface="Arial"/>
              <a:cs typeface="Arial"/>
            </a:endParaRPr>
          </a:p>
        </p:txBody>
      </p:sp>
      <p:sp>
        <p:nvSpPr>
          <p:cNvPr id="7" name="object 7"/>
          <p:cNvSpPr txBox="1"/>
          <p:nvPr/>
        </p:nvSpPr>
        <p:spPr>
          <a:xfrm>
            <a:off x="5177835" y="9482708"/>
            <a:ext cx="169291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 2012 Adobe Systems Incorporated</a:t>
            </a:r>
            <a:endParaRPr sz="800">
              <a:latin typeface="Arial"/>
              <a:cs typeface="Arial"/>
            </a:endParaRPr>
          </a:p>
        </p:txBody>
      </p:sp>
      <p:sp>
        <p:nvSpPr>
          <p:cNvPr id="8" name="object 8"/>
          <p:cNvSpPr txBox="1"/>
          <p:nvPr/>
        </p:nvSpPr>
        <p:spPr>
          <a:xfrm>
            <a:off x="901700" y="872108"/>
            <a:ext cx="3143250" cy="4356100"/>
          </a:xfrm>
          <a:prstGeom prst="rect">
            <a:avLst/>
          </a:prstGeom>
        </p:spPr>
        <p:txBody>
          <a:bodyPr vert="horz" wrap="square" lIns="0" tIns="0" rIns="0" bIns="0" rtlCol="0">
            <a:noAutofit/>
          </a:bodyPr>
          <a:lstStyle/>
          <a:p>
            <a:pPr marL="241300" indent="-177800">
              <a:lnSpc>
                <a:spcPct val="100000"/>
              </a:lnSpc>
              <a:buFont typeface="Times New Roman"/>
              <a:buAutoNum type="arabicPeriod" startAt="5"/>
              <a:tabLst>
                <a:tab pos="241300" algn="l"/>
              </a:tabLst>
            </a:pPr>
            <a:r>
              <a:rPr sz="1000" spc="0" dirty="0" smtClean="0">
                <a:latin typeface="Times New Roman"/>
                <a:cs typeface="Times New Roman"/>
              </a:rPr>
              <a:t>Select</a:t>
            </a:r>
            <a:r>
              <a:rPr sz="1000" spc="5" dirty="0" smtClean="0">
                <a:latin typeface="Times New Roman"/>
                <a:cs typeface="Times New Roman"/>
              </a:rPr>
              <a:t> </a:t>
            </a:r>
            <a:r>
              <a:rPr sz="1000" spc="0" dirty="0" smtClean="0">
                <a:latin typeface="Times New Roman"/>
                <a:cs typeface="Times New Roman"/>
              </a:rPr>
              <a:t>Effects &gt; Modulation &gt; Flanger.</a:t>
            </a:r>
            <a:endParaRPr sz="1000">
              <a:latin typeface="Times New Roman"/>
              <a:cs typeface="Times New Roman"/>
            </a:endParaRPr>
          </a:p>
          <a:p>
            <a:pPr>
              <a:lnSpc>
                <a:spcPts val="600"/>
              </a:lnSpc>
              <a:buFont typeface="Times New Roman"/>
              <a:buAutoNum type="arabicPeriod" startAt="5"/>
            </a:pPr>
            <a:endParaRPr sz="600"/>
          </a:p>
          <a:p>
            <a:pPr marL="241300" marR="627380" algn="just">
              <a:lnSpc>
                <a:spcPct val="100000"/>
              </a:lnSpc>
            </a:pPr>
            <a:r>
              <a:rPr sz="1000" dirty="0" smtClean="0">
                <a:latin typeface="Times New Roman"/>
                <a:cs typeface="Times New Roman"/>
              </a:rPr>
              <a:t>The Rack Effect–Flanger</a:t>
            </a:r>
            <a:r>
              <a:rPr sz="1000" spc="5" dirty="0" smtClean="0">
                <a:latin typeface="Times New Roman"/>
                <a:cs typeface="Times New Roman"/>
              </a:rPr>
              <a:t> </a:t>
            </a:r>
            <a:r>
              <a:rPr sz="1000" spc="0" dirty="0" smtClean="0">
                <a:latin typeface="Times New Roman"/>
                <a:cs typeface="Times New Roman"/>
              </a:rPr>
              <a:t>dialog box appears</a:t>
            </a:r>
            <a:endParaRPr sz="1000">
              <a:latin typeface="Times New Roman"/>
              <a:cs typeface="Times New Roman"/>
            </a:endParaRPr>
          </a:p>
          <a:p>
            <a:pPr marL="241300" marR="13335" algn="just">
              <a:lnSpc>
                <a:spcPct val="100000"/>
              </a:lnSpc>
            </a:pPr>
            <a:r>
              <a:rPr sz="1000" dirty="0" smtClean="0">
                <a:latin typeface="Times New Roman"/>
                <a:cs typeface="Times New Roman"/>
              </a:rPr>
              <a:t>(</a:t>
            </a:r>
            <a:r>
              <a:rPr sz="1000" b="1" dirty="0" smtClean="0">
                <a:latin typeface="Times New Roman"/>
                <a:cs typeface="Times New Roman"/>
              </a:rPr>
              <a:t>Figure 12</a:t>
            </a:r>
            <a:r>
              <a:rPr sz="1000" dirty="0" smtClean="0">
                <a:latin typeface="Times New Roman"/>
                <a:cs typeface="Times New Roman"/>
              </a:rPr>
              <a:t>).</a:t>
            </a:r>
            <a:r>
              <a:rPr sz="1000" spc="-45" dirty="0" smtClean="0">
                <a:latin typeface="Times New Roman"/>
                <a:cs typeface="Times New Roman"/>
              </a:rPr>
              <a:t> </a:t>
            </a:r>
            <a:r>
              <a:rPr sz="1000" spc="0" dirty="0" smtClean="0">
                <a:latin typeface="Times New Roman"/>
                <a:cs typeface="Times New Roman"/>
              </a:rPr>
              <a:t>Notice</a:t>
            </a:r>
            <a:r>
              <a:rPr sz="1000" spc="-40" dirty="0" smtClean="0">
                <a:latin typeface="Times New Roman"/>
                <a:cs typeface="Times New Roman"/>
              </a:rPr>
              <a:t> </a:t>
            </a:r>
            <a:r>
              <a:rPr sz="1000" spc="0" dirty="0" smtClean="0">
                <a:latin typeface="Times New Roman"/>
                <a:cs typeface="Times New Roman"/>
              </a:rPr>
              <a:t>there</a:t>
            </a:r>
            <a:r>
              <a:rPr sz="1000" spc="-45" dirty="0" smtClean="0">
                <a:latin typeface="Times New Roman"/>
                <a:cs typeface="Times New Roman"/>
              </a:rPr>
              <a:t> </a:t>
            </a:r>
            <a:r>
              <a:rPr sz="1000" spc="0" dirty="0" smtClean="0">
                <a:latin typeface="Times New Roman"/>
                <a:cs typeface="Times New Roman"/>
              </a:rPr>
              <a:t>is</a:t>
            </a:r>
            <a:r>
              <a:rPr sz="1000" spc="-45" dirty="0" smtClean="0">
                <a:latin typeface="Times New Roman"/>
                <a:cs typeface="Times New Roman"/>
              </a:rPr>
              <a:t> </a:t>
            </a:r>
            <a:r>
              <a:rPr sz="1000" spc="0" dirty="0" smtClean="0">
                <a:latin typeface="Times New Roman"/>
                <a:cs typeface="Times New Roman"/>
              </a:rPr>
              <a:t>no</a:t>
            </a:r>
            <a:r>
              <a:rPr sz="1000" spc="-45" dirty="0" smtClean="0">
                <a:latin typeface="Times New Roman"/>
                <a:cs typeface="Times New Roman"/>
              </a:rPr>
              <a:t> </a:t>
            </a:r>
            <a:r>
              <a:rPr sz="1000" spc="0" dirty="0" smtClean="0">
                <a:latin typeface="Times New Roman"/>
                <a:cs typeface="Times New Roman"/>
              </a:rPr>
              <a:t>Apply</a:t>
            </a:r>
            <a:r>
              <a:rPr sz="1000" spc="-45" dirty="0" smtClean="0">
                <a:latin typeface="Times New Roman"/>
                <a:cs typeface="Times New Roman"/>
              </a:rPr>
              <a:t> </a:t>
            </a:r>
            <a:r>
              <a:rPr sz="1000" spc="0" dirty="0" smtClean="0">
                <a:latin typeface="Times New Roman"/>
                <a:cs typeface="Times New Roman"/>
              </a:rPr>
              <a:t>button</a:t>
            </a:r>
            <a:r>
              <a:rPr sz="1000" spc="-45" dirty="0" smtClean="0">
                <a:latin typeface="Times New Roman"/>
                <a:cs typeface="Times New Roman"/>
              </a:rPr>
              <a:t> </a:t>
            </a:r>
            <a:r>
              <a:rPr sz="1000" spc="0" dirty="0" smtClean="0">
                <a:latin typeface="Times New Roman"/>
                <a:cs typeface="Times New Roman"/>
              </a:rPr>
              <a:t>in</a:t>
            </a:r>
            <a:r>
              <a:rPr sz="1000" spc="-45" dirty="0" smtClean="0">
                <a:latin typeface="Times New Roman"/>
                <a:cs typeface="Times New Roman"/>
              </a:rPr>
              <a:t> </a:t>
            </a:r>
            <a:r>
              <a:rPr sz="1000" spc="0" dirty="0" smtClean="0">
                <a:latin typeface="Times New Roman"/>
                <a:cs typeface="Times New Roman"/>
              </a:rPr>
              <a:t>the</a:t>
            </a:r>
            <a:r>
              <a:rPr sz="1000" spc="-45" dirty="0" smtClean="0">
                <a:latin typeface="Times New Roman"/>
                <a:cs typeface="Times New Roman"/>
              </a:rPr>
              <a:t> </a:t>
            </a:r>
            <a:r>
              <a:rPr sz="1000" spc="0" dirty="0" smtClean="0">
                <a:latin typeface="Times New Roman"/>
                <a:cs typeface="Times New Roman"/>
              </a:rPr>
              <a:t>dialog box. Effects you add to tracks in a multitrack</a:t>
            </a:r>
            <a:r>
              <a:rPr sz="1000" spc="5" dirty="0" smtClean="0">
                <a:latin typeface="Times New Roman"/>
                <a:cs typeface="Times New Roman"/>
              </a:rPr>
              <a:t> </a:t>
            </a:r>
            <a:r>
              <a:rPr sz="1000" spc="0" dirty="0" smtClean="0">
                <a:latin typeface="Times New Roman"/>
                <a:cs typeface="Times New Roman"/>
              </a:rPr>
              <a:t>session are added to the Effects Rack panel automatically.</a:t>
            </a:r>
            <a:endParaRPr sz="1000">
              <a:latin typeface="Times New Roman"/>
              <a:cs typeface="Times New Roman"/>
            </a:endParaRPr>
          </a:p>
          <a:p>
            <a:pPr>
              <a:lnSpc>
                <a:spcPts val="600"/>
              </a:lnSpc>
            </a:pPr>
            <a:endParaRPr sz="600"/>
          </a:p>
          <a:p>
            <a:pPr marL="241300" marR="245745" indent="-177800">
              <a:lnSpc>
                <a:spcPct val="100000"/>
              </a:lnSpc>
              <a:buFont typeface="Times New Roman"/>
              <a:buAutoNum type="arabicPeriod" startAt="6"/>
              <a:tabLst>
                <a:tab pos="241300" algn="l"/>
              </a:tabLst>
            </a:pPr>
            <a:r>
              <a:rPr sz="1000" spc="0" dirty="0" smtClean="0">
                <a:latin typeface="Times New Roman"/>
                <a:cs typeface="Times New Roman"/>
              </a:rPr>
              <a:t>Move the dialog box until you can see the Transport controls at the bottom of the Editor panel.</a:t>
            </a:r>
            <a:endParaRPr sz="1000">
              <a:latin typeface="Times New Roman"/>
              <a:cs typeface="Times New Roman"/>
            </a:endParaRPr>
          </a:p>
          <a:p>
            <a:pPr>
              <a:lnSpc>
                <a:spcPts val="600"/>
              </a:lnSpc>
              <a:buFont typeface="Times New Roman"/>
              <a:buAutoNum type="arabicPeriod" startAt="6"/>
            </a:pPr>
            <a:endParaRPr sz="600"/>
          </a:p>
          <a:p>
            <a:pPr marL="241300" marR="17145" indent="-177800">
              <a:lnSpc>
                <a:spcPct val="100000"/>
              </a:lnSpc>
              <a:buFont typeface="Times New Roman"/>
              <a:buAutoNum type="arabicPeriod" startAt="6"/>
              <a:tabLst>
                <a:tab pos="241300" algn="l"/>
              </a:tabLst>
            </a:pPr>
            <a:r>
              <a:rPr sz="1000" spc="0" dirty="0" smtClean="0">
                <a:latin typeface="Times New Roman"/>
                <a:cs typeface="Times New Roman"/>
              </a:rPr>
              <a:t>In the Transport controls </a:t>
            </a:r>
            <a:r>
              <a:rPr sz="1000" spc="-5" dirty="0" smtClean="0">
                <a:latin typeface="Times New Roman"/>
                <a:cs typeface="Times New Roman"/>
              </a:rPr>
              <a:t>(</a:t>
            </a:r>
            <a:r>
              <a:rPr sz="1000" b="1" spc="0" dirty="0" smtClean="0">
                <a:latin typeface="Times New Roman"/>
                <a:cs typeface="Times New Roman"/>
              </a:rPr>
              <a:t>Figure 13</a:t>
            </a:r>
            <a:r>
              <a:rPr sz="1000" spc="0" dirty="0" smtClean="0">
                <a:latin typeface="Times New Roman"/>
                <a:cs typeface="Times New Roman"/>
              </a:rPr>
              <a:t>), click the Loop Playback</a:t>
            </a:r>
            <a:r>
              <a:rPr sz="1000" spc="-10" dirty="0" smtClean="0">
                <a:latin typeface="Times New Roman"/>
                <a:cs typeface="Times New Roman"/>
              </a:rPr>
              <a:t> </a:t>
            </a:r>
            <a:r>
              <a:rPr sz="1000" spc="0" dirty="0" smtClean="0">
                <a:latin typeface="Times New Roman"/>
                <a:cs typeface="Times New Roman"/>
              </a:rPr>
              <a:t>button</a:t>
            </a:r>
            <a:r>
              <a:rPr sz="1000" spc="-10" dirty="0" smtClean="0">
                <a:latin typeface="Times New Roman"/>
                <a:cs typeface="Times New Roman"/>
              </a:rPr>
              <a:t> </a:t>
            </a:r>
            <a:r>
              <a:rPr sz="1000" spc="0" dirty="0" smtClean="0">
                <a:latin typeface="Times New Roman"/>
                <a:cs typeface="Times New Roman"/>
              </a:rPr>
              <a:t>to</a:t>
            </a:r>
            <a:r>
              <a:rPr sz="1000" spc="-15" dirty="0" smtClean="0">
                <a:latin typeface="Times New Roman"/>
                <a:cs typeface="Times New Roman"/>
              </a:rPr>
              <a:t> </a:t>
            </a:r>
            <a:r>
              <a:rPr sz="1000" spc="0" dirty="0" smtClean="0">
                <a:latin typeface="Times New Roman"/>
                <a:cs typeface="Times New Roman"/>
              </a:rPr>
              <a:t>the</a:t>
            </a:r>
            <a:r>
              <a:rPr sz="1000" spc="-10" dirty="0" smtClean="0">
                <a:latin typeface="Times New Roman"/>
                <a:cs typeface="Times New Roman"/>
              </a:rPr>
              <a:t> </a:t>
            </a:r>
            <a:r>
              <a:rPr sz="1000" spc="0" dirty="0" smtClean="0">
                <a:latin typeface="Times New Roman"/>
                <a:cs typeface="Times New Roman"/>
              </a:rPr>
              <a:t>on</a:t>
            </a:r>
            <a:r>
              <a:rPr sz="1000" spc="-15" dirty="0" smtClean="0">
                <a:latin typeface="Times New Roman"/>
                <a:cs typeface="Times New Roman"/>
              </a:rPr>
              <a:t> </a:t>
            </a:r>
            <a:r>
              <a:rPr sz="1000" spc="0" dirty="0" smtClean="0">
                <a:latin typeface="Times New Roman"/>
                <a:cs typeface="Times New Roman"/>
              </a:rPr>
              <a:t>(green)</a:t>
            </a:r>
            <a:r>
              <a:rPr sz="1000" spc="-10" dirty="0" smtClean="0">
                <a:latin typeface="Times New Roman"/>
                <a:cs typeface="Times New Roman"/>
              </a:rPr>
              <a:t> </a:t>
            </a:r>
            <a:r>
              <a:rPr sz="1000" spc="0" dirty="0" smtClean="0">
                <a:latin typeface="Times New Roman"/>
                <a:cs typeface="Times New Roman"/>
              </a:rPr>
              <a:t>state</a:t>
            </a:r>
            <a:r>
              <a:rPr sz="1000" spc="-10" dirty="0" smtClean="0">
                <a:latin typeface="Times New Roman"/>
                <a:cs typeface="Times New Roman"/>
              </a:rPr>
              <a:t> </a:t>
            </a:r>
            <a:r>
              <a:rPr sz="1000" spc="0" dirty="0" smtClean="0">
                <a:latin typeface="Times New Roman"/>
                <a:cs typeface="Times New Roman"/>
              </a:rPr>
              <a:t>and</a:t>
            </a:r>
            <a:r>
              <a:rPr sz="1000" spc="-15" dirty="0" smtClean="0">
                <a:latin typeface="Times New Roman"/>
                <a:cs typeface="Times New Roman"/>
              </a:rPr>
              <a:t> </a:t>
            </a:r>
            <a:r>
              <a:rPr sz="1000" spc="0" dirty="0" smtClean="0">
                <a:latin typeface="Times New Roman"/>
                <a:cs typeface="Times New Roman"/>
              </a:rPr>
              <a:t>click</a:t>
            </a:r>
            <a:r>
              <a:rPr sz="1000" spc="-10" dirty="0" smtClean="0">
                <a:latin typeface="Times New Roman"/>
                <a:cs typeface="Times New Roman"/>
              </a:rPr>
              <a:t> </a:t>
            </a:r>
            <a:r>
              <a:rPr sz="1000" spc="0" dirty="0" smtClean="0">
                <a:latin typeface="Times New Roman"/>
                <a:cs typeface="Times New Roman"/>
              </a:rPr>
              <a:t>the</a:t>
            </a:r>
            <a:r>
              <a:rPr sz="1000" spc="-10" dirty="0" smtClean="0">
                <a:latin typeface="Times New Roman"/>
                <a:cs typeface="Times New Roman"/>
              </a:rPr>
              <a:t> </a:t>
            </a:r>
            <a:r>
              <a:rPr sz="1000" spc="0" dirty="0" smtClean="0">
                <a:latin typeface="Times New Roman"/>
                <a:cs typeface="Times New Roman"/>
              </a:rPr>
              <a:t>Play button to hear the effect.</a:t>
            </a:r>
            <a:endParaRPr sz="1000">
              <a:latin typeface="Times New Roman"/>
              <a:cs typeface="Times New Roman"/>
            </a:endParaRPr>
          </a:p>
          <a:p>
            <a:pPr>
              <a:lnSpc>
                <a:spcPts val="600"/>
              </a:lnSpc>
              <a:buFont typeface="Times New Roman"/>
              <a:buAutoNum type="arabicPeriod" startAt="6"/>
            </a:pPr>
            <a:endParaRPr sz="600"/>
          </a:p>
          <a:p>
            <a:pPr marL="241300" marR="17780" indent="-177800">
              <a:lnSpc>
                <a:spcPct val="100000"/>
              </a:lnSpc>
              <a:buFont typeface="Times New Roman"/>
              <a:buAutoNum type="arabicPeriod" startAt="6"/>
              <a:tabLst>
                <a:tab pos="241300" algn="l"/>
              </a:tabLst>
            </a:pPr>
            <a:r>
              <a:rPr sz="1000" spc="0" dirty="0" smtClean="0">
                <a:latin typeface="Times New Roman"/>
                <a:cs typeface="Times New Roman"/>
              </a:rPr>
              <a:t>As the effect plays, open the Presets menu in the dialog box</a:t>
            </a:r>
            <a:r>
              <a:rPr sz="1000" spc="-10" dirty="0" smtClean="0">
                <a:latin typeface="Times New Roman"/>
                <a:cs typeface="Times New Roman"/>
              </a:rPr>
              <a:t> </a:t>
            </a:r>
            <a:r>
              <a:rPr sz="1000" spc="0" dirty="0" smtClean="0">
                <a:latin typeface="Times New Roman"/>
                <a:cs typeface="Times New Roman"/>
              </a:rPr>
              <a:t>and</a:t>
            </a:r>
            <a:r>
              <a:rPr sz="1000" spc="-10" dirty="0" smtClean="0">
                <a:latin typeface="Times New Roman"/>
                <a:cs typeface="Times New Roman"/>
              </a:rPr>
              <a:t> </a:t>
            </a:r>
            <a:r>
              <a:rPr sz="1000" spc="0" dirty="0" smtClean="0">
                <a:latin typeface="Times New Roman"/>
                <a:cs typeface="Times New Roman"/>
              </a:rPr>
              <a:t>select</a:t>
            </a:r>
            <a:r>
              <a:rPr sz="1000" spc="-5" dirty="0" smtClean="0">
                <a:latin typeface="Times New Roman"/>
                <a:cs typeface="Times New Roman"/>
              </a:rPr>
              <a:t> </a:t>
            </a:r>
            <a:r>
              <a:rPr sz="1000" spc="0" dirty="0" smtClean="0">
                <a:latin typeface="Times New Roman"/>
                <a:cs typeface="Times New Roman"/>
              </a:rPr>
              <a:t>a</a:t>
            </a:r>
            <a:r>
              <a:rPr sz="1000" spc="-10" dirty="0" smtClean="0">
                <a:latin typeface="Times New Roman"/>
                <a:cs typeface="Times New Roman"/>
              </a:rPr>
              <a:t> </a:t>
            </a:r>
            <a:r>
              <a:rPr sz="1000" spc="0" dirty="0" smtClean="0">
                <a:latin typeface="Times New Roman"/>
                <a:cs typeface="Times New Roman"/>
              </a:rPr>
              <a:t>new</a:t>
            </a:r>
            <a:r>
              <a:rPr sz="1000" spc="-10" dirty="0" smtClean="0">
                <a:latin typeface="Times New Roman"/>
                <a:cs typeface="Times New Roman"/>
              </a:rPr>
              <a:t> </a:t>
            </a:r>
            <a:r>
              <a:rPr sz="1000" spc="0" dirty="0" smtClean="0">
                <a:latin typeface="Times New Roman"/>
                <a:cs typeface="Times New Roman"/>
              </a:rPr>
              <a:t>preset,</a:t>
            </a:r>
            <a:r>
              <a:rPr sz="1000" spc="-10" dirty="0" smtClean="0">
                <a:latin typeface="Times New Roman"/>
                <a:cs typeface="Times New Roman"/>
              </a:rPr>
              <a:t> </a:t>
            </a:r>
            <a:r>
              <a:rPr sz="1000" spc="0" dirty="0" smtClean="0">
                <a:latin typeface="Times New Roman"/>
                <a:cs typeface="Times New Roman"/>
              </a:rPr>
              <a:t>such</a:t>
            </a:r>
            <a:r>
              <a:rPr sz="1000" spc="-10" dirty="0" smtClean="0">
                <a:latin typeface="Times New Roman"/>
                <a:cs typeface="Times New Roman"/>
              </a:rPr>
              <a:t> </a:t>
            </a:r>
            <a:r>
              <a:rPr sz="1000" spc="0" dirty="0" smtClean="0">
                <a:latin typeface="Times New Roman"/>
                <a:cs typeface="Times New Roman"/>
              </a:rPr>
              <a:t>as</a:t>
            </a:r>
            <a:r>
              <a:rPr sz="1000" spc="-10" dirty="0" smtClean="0">
                <a:latin typeface="Times New Roman"/>
                <a:cs typeface="Times New Roman"/>
              </a:rPr>
              <a:t> </a:t>
            </a:r>
            <a:r>
              <a:rPr sz="1000" spc="0" dirty="0" smtClean="0">
                <a:latin typeface="Times New Roman"/>
                <a:cs typeface="Times New Roman"/>
              </a:rPr>
              <a:t>Buzzed.</a:t>
            </a:r>
            <a:r>
              <a:rPr sz="1000" spc="-10" dirty="0" smtClean="0">
                <a:latin typeface="Times New Roman"/>
                <a:cs typeface="Times New Roman"/>
              </a:rPr>
              <a:t> </a:t>
            </a:r>
            <a:r>
              <a:rPr sz="1000" spc="0" dirty="0" smtClean="0">
                <a:latin typeface="Times New Roman"/>
                <a:cs typeface="Times New Roman"/>
              </a:rPr>
              <a:t>Experiment with various presets and settings.</a:t>
            </a:r>
            <a:endParaRPr sz="1000">
              <a:latin typeface="Times New Roman"/>
              <a:cs typeface="Times New Roman"/>
            </a:endParaRPr>
          </a:p>
          <a:p>
            <a:pPr>
              <a:lnSpc>
                <a:spcPts val="600"/>
              </a:lnSpc>
              <a:buFont typeface="Times New Roman"/>
              <a:buAutoNum type="arabicPeriod" startAt="6"/>
            </a:pPr>
            <a:endParaRPr sz="600"/>
          </a:p>
          <a:p>
            <a:pPr marL="241300" marR="51435" indent="-177800">
              <a:lnSpc>
                <a:spcPct val="100000"/>
              </a:lnSpc>
              <a:buFont typeface="Times New Roman"/>
              <a:buAutoNum type="arabicPeriod" startAt="6"/>
              <a:tabLst>
                <a:tab pos="241300" algn="l"/>
              </a:tabLst>
            </a:pPr>
            <a:r>
              <a:rPr sz="1000" spc="0" dirty="0" smtClean="0">
                <a:latin typeface="Times New Roman"/>
                <a:cs typeface="Times New Roman"/>
              </a:rPr>
              <a:t>When you find an effect and settings you like, click the Stop button in the Transport controls, and then close the Effects–Flanger</a:t>
            </a:r>
            <a:r>
              <a:rPr sz="1000" spc="5" dirty="0" smtClean="0">
                <a:latin typeface="Times New Roman"/>
                <a:cs typeface="Times New Roman"/>
              </a:rPr>
              <a:t> </a:t>
            </a:r>
            <a:r>
              <a:rPr sz="1000" spc="0" dirty="0" smtClean="0">
                <a:latin typeface="Times New Roman"/>
                <a:cs typeface="Times New Roman"/>
              </a:rPr>
              <a:t>dialog box.</a:t>
            </a:r>
            <a:endParaRPr sz="1000">
              <a:latin typeface="Times New Roman"/>
              <a:cs typeface="Times New Roman"/>
            </a:endParaRPr>
          </a:p>
          <a:p>
            <a:pPr>
              <a:lnSpc>
                <a:spcPts val="600"/>
              </a:lnSpc>
              <a:buFont typeface="Times New Roman"/>
              <a:buAutoNum type="arabicPeriod" startAt="6"/>
            </a:pPr>
            <a:endParaRPr sz="600"/>
          </a:p>
          <a:p>
            <a:pPr marL="241300" marR="288925">
              <a:lnSpc>
                <a:spcPct val="100000"/>
              </a:lnSpc>
            </a:pPr>
            <a:r>
              <a:rPr sz="1000" dirty="0" smtClean="0">
                <a:latin typeface="Times New Roman"/>
                <a:cs typeface="Times New Roman"/>
              </a:rPr>
              <a:t>The effect appears in the Rack Effects panel for the current track (</a:t>
            </a:r>
            <a:r>
              <a:rPr sz="1000" b="1" dirty="0" smtClean="0">
                <a:latin typeface="Times New Roman"/>
                <a:cs typeface="Times New Roman"/>
              </a:rPr>
              <a:t>Figure 14</a:t>
            </a:r>
            <a:r>
              <a:rPr sz="1000" dirty="0" smtClean="0">
                <a:latin typeface="Times New Roman"/>
                <a:cs typeface="Times New Roman"/>
              </a:rPr>
              <a:t>).</a:t>
            </a:r>
            <a:endParaRPr sz="1000">
              <a:latin typeface="Times New Roman"/>
              <a:cs typeface="Times New Roman"/>
            </a:endParaRPr>
          </a:p>
          <a:p>
            <a:pPr>
              <a:lnSpc>
                <a:spcPts val="600"/>
              </a:lnSpc>
            </a:pPr>
            <a:endParaRPr sz="600"/>
          </a:p>
          <a:p>
            <a:pPr marL="241300" marR="133985" indent="-228600">
              <a:lnSpc>
                <a:spcPct val="100000"/>
              </a:lnSpc>
              <a:buFont typeface="Times New Roman"/>
              <a:buAutoNum type="arabicPeriod" startAt="10"/>
              <a:tabLst>
                <a:tab pos="241300" algn="l"/>
              </a:tabLst>
            </a:pPr>
            <a:r>
              <a:rPr sz="1000" spc="0" dirty="0" smtClean="0">
                <a:latin typeface="Times New Roman"/>
                <a:cs typeface="Times New Roman"/>
              </a:rPr>
              <a:t>Add a second file to Track 1 or use the Razor Selected Clips tool to split the first file into two clips.</a:t>
            </a:r>
            <a:endParaRPr sz="1000">
              <a:latin typeface="Times New Roman"/>
              <a:cs typeface="Times New Roman"/>
            </a:endParaRPr>
          </a:p>
          <a:p>
            <a:pPr>
              <a:lnSpc>
                <a:spcPts val="600"/>
              </a:lnSpc>
              <a:buFont typeface="Times New Roman"/>
              <a:buAutoNum type="arabicPeriod" startAt="10"/>
            </a:pPr>
            <a:endParaRPr sz="600"/>
          </a:p>
          <a:p>
            <a:pPr marL="241300" marR="12700" algn="just">
              <a:lnSpc>
                <a:spcPct val="100000"/>
              </a:lnSpc>
            </a:pPr>
            <a:r>
              <a:rPr sz="1000" dirty="0" smtClean="0">
                <a:latin typeface="Times New Roman"/>
                <a:cs typeface="Times New Roman"/>
              </a:rPr>
              <a:t>With</a:t>
            </a:r>
            <a:r>
              <a:rPr sz="1000" spc="-45" dirty="0" smtClean="0">
                <a:latin typeface="Times New Roman"/>
                <a:cs typeface="Times New Roman"/>
              </a:rPr>
              <a:t> </a:t>
            </a:r>
            <a:r>
              <a:rPr sz="1000" spc="0" dirty="0" smtClean="0">
                <a:latin typeface="Times New Roman"/>
                <a:cs typeface="Times New Roman"/>
              </a:rPr>
              <a:t>two</a:t>
            </a:r>
            <a:r>
              <a:rPr sz="1000" spc="-45" dirty="0" smtClean="0">
                <a:latin typeface="Times New Roman"/>
                <a:cs typeface="Times New Roman"/>
              </a:rPr>
              <a:t> </a:t>
            </a:r>
            <a:r>
              <a:rPr sz="1000" spc="0" dirty="0" smtClean="0">
                <a:latin typeface="Times New Roman"/>
                <a:cs typeface="Times New Roman"/>
              </a:rPr>
              <a:t>files</a:t>
            </a:r>
            <a:r>
              <a:rPr sz="1000" spc="-45" dirty="0" smtClean="0">
                <a:latin typeface="Times New Roman"/>
                <a:cs typeface="Times New Roman"/>
              </a:rPr>
              <a:t> </a:t>
            </a:r>
            <a:r>
              <a:rPr sz="1000" spc="0" dirty="0" smtClean="0">
                <a:latin typeface="Times New Roman"/>
                <a:cs typeface="Times New Roman"/>
              </a:rPr>
              <a:t>or</a:t>
            </a:r>
            <a:r>
              <a:rPr sz="1000" spc="-50" dirty="0" smtClean="0">
                <a:latin typeface="Times New Roman"/>
                <a:cs typeface="Times New Roman"/>
              </a:rPr>
              <a:t> </a:t>
            </a:r>
            <a:r>
              <a:rPr sz="1000" spc="0" dirty="0" smtClean="0">
                <a:latin typeface="Times New Roman"/>
                <a:cs typeface="Times New Roman"/>
              </a:rPr>
              <a:t>clips</a:t>
            </a:r>
            <a:r>
              <a:rPr sz="1000" spc="-45" dirty="0" smtClean="0">
                <a:latin typeface="Times New Roman"/>
                <a:cs typeface="Times New Roman"/>
              </a:rPr>
              <a:t> </a:t>
            </a:r>
            <a:r>
              <a:rPr sz="1000" spc="0" dirty="0" smtClean="0">
                <a:latin typeface="Times New Roman"/>
                <a:cs typeface="Times New Roman"/>
              </a:rPr>
              <a:t>in</a:t>
            </a:r>
            <a:r>
              <a:rPr sz="1000" spc="-45" dirty="0" smtClean="0">
                <a:latin typeface="Times New Roman"/>
                <a:cs typeface="Times New Roman"/>
              </a:rPr>
              <a:t> </a:t>
            </a:r>
            <a:r>
              <a:rPr sz="1000" spc="0" dirty="0" smtClean="0">
                <a:latin typeface="Times New Roman"/>
                <a:cs typeface="Times New Roman"/>
              </a:rPr>
              <a:t>the</a:t>
            </a:r>
            <a:r>
              <a:rPr sz="1000" spc="-45" dirty="0" smtClean="0">
                <a:latin typeface="Times New Roman"/>
                <a:cs typeface="Times New Roman"/>
              </a:rPr>
              <a:t> </a:t>
            </a:r>
            <a:r>
              <a:rPr sz="1000" spc="0" dirty="0" smtClean="0">
                <a:latin typeface="Times New Roman"/>
                <a:cs typeface="Times New Roman"/>
              </a:rPr>
              <a:t>same</a:t>
            </a:r>
            <a:r>
              <a:rPr sz="1000" spc="-45" dirty="0" smtClean="0">
                <a:latin typeface="Times New Roman"/>
                <a:cs typeface="Times New Roman"/>
              </a:rPr>
              <a:t> </a:t>
            </a:r>
            <a:r>
              <a:rPr sz="1000" spc="0" dirty="0" smtClean="0">
                <a:latin typeface="Times New Roman"/>
                <a:cs typeface="Times New Roman"/>
              </a:rPr>
              <a:t>track,</a:t>
            </a:r>
            <a:r>
              <a:rPr sz="1000" spc="-45" dirty="0" smtClean="0">
                <a:latin typeface="Times New Roman"/>
                <a:cs typeface="Times New Roman"/>
              </a:rPr>
              <a:t> </a:t>
            </a:r>
            <a:r>
              <a:rPr sz="1000" spc="0" dirty="0" smtClean="0">
                <a:latin typeface="Times New Roman"/>
                <a:cs typeface="Times New Roman"/>
              </a:rPr>
              <a:t>you</a:t>
            </a:r>
            <a:r>
              <a:rPr sz="1000" spc="-50" dirty="0" smtClean="0">
                <a:latin typeface="Times New Roman"/>
                <a:cs typeface="Times New Roman"/>
              </a:rPr>
              <a:t> </a:t>
            </a:r>
            <a:r>
              <a:rPr sz="1000" spc="0" dirty="0" smtClean="0">
                <a:latin typeface="Times New Roman"/>
                <a:cs typeface="Times New Roman"/>
              </a:rPr>
              <a:t>can</a:t>
            </a:r>
            <a:r>
              <a:rPr sz="1000" spc="-45" dirty="0" smtClean="0">
                <a:latin typeface="Times New Roman"/>
                <a:cs typeface="Times New Roman"/>
              </a:rPr>
              <a:t> </a:t>
            </a:r>
            <a:r>
              <a:rPr sz="1000" spc="0" dirty="0" smtClean="0">
                <a:latin typeface="Times New Roman"/>
                <a:cs typeface="Times New Roman"/>
              </a:rPr>
              <a:t>now</a:t>
            </a:r>
            <a:r>
              <a:rPr sz="1000" spc="-50" dirty="0" smtClean="0">
                <a:latin typeface="Times New Roman"/>
                <a:cs typeface="Times New Roman"/>
              </a:rPr>
              <a:t> </a:t>
            </a:r>
            <a:r>
              <a:rPr sz="1000" spc="0" dirty="0" smtClean="0">
                <a:latin typeface="Times New Roman"/>
                <a:cs typeface="Times New Roman"/>
              </a:rPr>
              <a:t>add effects to the entire track or to the individual</a:t>
            </a:r>
            <a:r>
              <a:rPr sz="1000" spc="5" dirty="0" smtClean="0">
                <a:latin typeface="Times New Roman"/>
                <a:cs typeface="Times New Roman"/>
              </a:rPr>
              <a:t> </a:t>
            </a:r>
            <a:r>
              <a:rPr sz="1000" spc="0" dirty="0" smtClean="0">
                <a:latin typeface="Times New Roman"/>
                <a:cs typeface="Times New Roman"/>
              </a:rPr>
              <a:t>clips.</a:t>
            </a:r>
            <a:endParaRPr sz="1000">
              <a:latin typeface="Times New Roman"/>
              <a:cs typeface="Times New Roman"/>
            </a:endParaRPr>
          </a:p>
          <a:p>
            <a:pPr>
              <a:lnSpc>
                <a:spcPts val="600"/>
              </a:lnSpc>
            </a:pPr>
            <a:endParaRPr sz="600"/>
          </a:p>
          <a:p>
            <a:pPr marL="241300" marR="238760" indent="-228600">
              <a:lnSpc>
                <a:spcPct val="100000"/>
              </a:lnSpc>
              <a:buFont typeface="Times New Roman"/>
              <a:buAutoNum type="arabicPeriod" startAt="11"/>
              <a:tabLst>
                <a:tab pos="241300" algn="l"/>
              </a:tabLst>
            </a:pPr>
            <a:r>
              <a:rPr sz="1000" spc="0" dirty="0" smtClean="0">
                <a:latin typeface="Times New Roman"/>
                <a:cs typeface="Times New Roman"/>
              </a:rPr>
              <a:t>Using the Move tool, select</a:t>
            </a:r>
            <a:r>
              <a:rPr sz="1000" spc="5" dirty="0" smtClean="0">
                <a:latin typeface="Times New Roman"/>
                <a:cs typeface="Times New Roman"/>
              </a:rPr>
              <a:t> </a:t>
            </a:r>
            <a:r>
              <a:rPr sz="1000" spc="0" dirty="0" smtClean="0">
                <a:latin typeface="Times New Roman"/>
                <a:cs typeface="Times New Roman"/>
              </a:rPr>
              <a:t>the second file or clip in Track 1 </a:t>
            </a:r>
            <a:r>
              <a:rPr sz="1000" spc="-5" dirty="0" smtClean="0">
                <a:latin typeface="Times New Roman"/>
                <a:cs typeface="Times New Roman"/>
              </a:rPr>
              <a:t>(</a:t>
            </a:r>
            <a:r>
              <a:rPr sz="1000" b="1" spc="0" dirty="0" smtClean="0">
                <a:latin typeface="Times New Roman"/>
                <a:cs typeface="Times New Roman"/>
              </a:rPr>
              <a:t>Figure 15</a:t>
            </a:r>
            <a:r>
              <a:rPr sz="1000" spc="0" dirty="0" smtClean="0">
                <a:latin typeface="Times New Roman"/>
                <a:cs typeface="Times New Roman"/>
              </a:rPr>
              <a:t>).</a:t>
            </a:r>
            <a:endParaRPr sz="1000">
              <a:latin typeface="Times New Roman"/>
              <a:cs typeface="Times New Roman"/>
            </a:endParaRPr>
          </a:p>
        </p:txBody>
      </p:sp>
      <p:sp>
        <p:nvSpPr>
          <p:cNvPr id="9" name="object 9"/>
          <p:cNvSpPr txBox="1"/>
          <p:nvPr/>
        </p:nvSpPr>
        <p:spPr>
          <a:xfrm>
            <a:off x="4235450" y="3884040"/>
            <a:ext cx="2202180"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12 </a:t>
            </a:r>
            <a:r>
              <a:rPr sz="1000" dirty="0" smtClean="0">
                <a:latin typeface="Times New Roman"/>
                <a:cs typeface="Times New Roman"/>
              </a:rPr>
              <a:t>Rack Effect–Flanger</a:t>
            </a:r>
            <a:r>
              <a:rPr sz="1000" spc="5" dirty="0" smtClean="0">
                <a:latin typeface="Times New Roman"/>
                <a:cs typeface="Times New Roman"/>
              </a:rPr>
              <a:t> </a:t>
            </a:r>
            <a:r>
              <a:rPr sz="1000" spc="0" dirty="0" smtClean="0">
                <a:latin typeface="Times New Roman"/>
                <a:cs typeface="Times New Roman"/>
              </a:rPr>
              <a:t>dialog box</a:t>
            </a:r>
            <a:endParaRPr sz="1000">
              <a:latin typeface="Times New Roman"/>
              <a:cs typeface="Times New Roman"/>
            </a:endParaRPr>
          </a:p>
        </p:txBody>
      </p:sp>
      <p:sp>
        <p:nvSpPr>
          <p:cNvPr id="10" name="object 10"/>
          <p:cNvSpPr txBox="1"/>
          <p:nvPr/>
        </p:nvSpPr>
        <p:spPr>
          <a:xfrm>
            <a:off x="4235450" y="4972050"/>
            <a:ext cx="2395220" cy="317500"/>
          </a:xfrm>
          <a:prstGeom prst="rect">
            <a:avLst/>
          </a:prstGeom>
        </p:spPr>
        <p:txBody>
          <a:bodyPr vert="horz" wrap="square" lIns="0" tIns="0" rIns="0" bIns="0" rtlCol="0">
            <a:noAutofit/>
          </a:bodyPr>
          <a:lstStyle/>
          <a:p>
            <a:pPr marL="12700" marR="12700">
              <a:lnSpc>
                <a:spcPct val="100000"/>
              </a:lnSpc>
            </a:pPr>
            <a:r>
              <a:rPr sz="1000" b="1" dirty="0" smtClean="0">
                <a:latin typeface="Times New Roman"/>
                <a:cs typeface="Times New Roman"/>
              </a:rPr>
              <a:t>Figure 13 </a:t>
            </a:r>
            <a:r>
              <a:rPr sz="1000" dirty="0" smtClean="0">
                <a:latin typeface="Times New Roman"/>
                <a:cs typeface="Times New Roman"/>
              </a:rPr>
              <a:t>Transport controls in the Multitrack Editor</a:t>
            </a:r>
            <a:endParaRPr sz="1000">
              <a:latin typeface="Times New Roman"/>
              <a:cs typeface="Times New Roman"/>
            </a:endParaRPr>
          </a:p>
        </p:txBody>
      </p:sp>
      <p:sp>
        <p:nvSpPr>
          <p:cNvPr id="11" name="object 11"/>
          <p:cNvSpPr txBox="1"/>
          <p:nvPr/>
        </p:nvSpPr>
        <p:spPr>
          <a:xfrm>
            <a:off x="4235450" y="6517259"/>
            <a:ext cx="1534795"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14 </a:t>
            </a:r>
            <a:r>
              <a:rPr sz="1000" dirty="0" smtClean="0">
                <a:latin typeface="Times New Roman"/>
                <a:cs typeface="Times New Roman"/>
              </a:rPr>
              <a:t>Effects Rack panel</a:t>
            </a:r>
            <a:endParaRPr sz="1000">
              <a:latin typeface="Times New Roman"/>
              <a:cs typeface="Times New Roman"/>
            </a:endParaRPr>
          </a:p>
        </p:txBody>
      </p:sp>
      <p:sp>
        <p:nvSpPr>
          <p:cNvPr id="12" name="object 12"/>
          <p:cNvSpPr txBox="1"/>
          <p:nvPr/>
        </p:nvSpPr>
        <p:spPr>
          <a:xfrm>
            <a:off x="4235450" y="8063483"/>
            <a:ext cx="1633855"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15 </a:t>
            </a:r>
            <a:r>
              <a:rPr sz="1000" dirty="0" smtClean="0">
                <a:latin typeface="Times New Roman"/>
                <a:cs typeface="Times New Roman"/>
              </a:rPr>
              <a:t>Two clips in Track 1</a:t>
            </a:r>
            <a:endParaRPr sz="1000">
              <a:latin typeface="Times New Roman"/>
              <a:cs typeface="Times New Roman"/>
            </a:endParaRPr>
          </a:p>
        </p:txBody>
      </p:sp>
      <p:sp>
        <p:nvSpPr>
          <p:cNvPr id="13" name="object 13"/>
          <p:cNvSpPr/>
          <p:nvPr/>
        </p:nvSpPr>
        <p:spPr>
          <a:xfrm>
            <a:off x="4248150" y="918184"/>
            <a:ext cx="2613279" cy="2948965"/>
          </a:xfrm>
          <a:prstGeom prst="rect">
            <a:avLst/>
          </a:prstGeom>
          <a:blipFill>
            <a:blip r:embed="rId2" cstate="print"/>
            <a:stretch>
              <a:fillRect/>
            </a:stretch>
          </a:blipFill>
        </p:spPr>
        <p:txBody>
          <a:bodyPr wrap="square" lIns="0" tIns="0" rIns="0" bIns="0" rtlCol="0">
            <a:noAutofit/>
          </a:bodyPr>
          <a:lstStyle/>
          <a:p>
            <a:endParaRPr/>
          </a:p>
        </p:txBody>
      </p:sp>
      <p:sp>
        <p:nvSpPr>
          <p:cNvPr id="14" name="object 14"/>
          <p:cNvSpPr/>
          <p:nvPr/>
        </p:nvSpPr>
        <p:spPr>
          <a:xfrm>
            <a:off x="4257675" y="4653241"/>
            <a:ext cx="2595003" cy="285788"/>
          </a:xfrm>
          <a:prstGeom prst="rect">
            <a:avLst/>
          </a:prstGeom>
          <a:blipFill>
            <a:blip r:embed="rId3" cstate="print"/>
            <a:stretch>
              <a:fillRect/>
            </a:stretch>
          </a:blipFill>
        </p:spPr>
        <p:txBody>
          <a:bodyPr wrap="square" lIns="0" tIns="0" rIns="0" bIns="0" rtlCol="0">
            <a:noAutofit/>
          </a:bodyPr>
          <a:lstStyle/>
          <a:p>
            <a:endParaRPr/>
          </a:p>
        </p:txBody>
      </p:sp>
      <p:sp>
        <p:nvSpPr>
          <p:cNvPr id="15" name="object 15"/>
          <p:cNvSpPr txBox="1"/>
          <p:nvPr/>
        </p:nvSpPr>
        <p:spPr>
          <a:xfrm>
            <a:off x="5992876" y="4279646"/>
            <a:ext cx="692150"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Loop Playback button</a:t>
            </a:r>
            <a:endParaRPr sz="800">
              <a:latin typeface="Arial"/>
              <a:cs typeface="Arial"/>
            </a:endParaRPr>
          </a:p>
        </p:txBody>
      </p:sp>
      <p:sp>
        <p:nvSpPr>
          <p:cNvPr id="16" name="object 16"/>
          <p:cNvSpPr/>
          <p:nvPr/>
        </p:nvSpPr>
        <p:spPr>
          <a:xfrm>
            <a:off x="6324600" y="4467225"/>
            <a:ext cx="161925" cy="276225"/>
          </a:xfrm>
          <a:custGeom>
            <a:avLst/>
            <a:gdLst/>
            <a:ahLst/>
            <a:cxnLst/>
            <a:rect l="l" t="t" r="r" b="b"/>
            <a:pathLst>
              <a:path w="161925" h="276225">
                <a:moveTo>
                  <a:pt x="161925" y="276225"/>
                </a:moveTo>
                <a:lnTo>
                  <a:pt x="0" y="0"/>
                </a:lnTo>
              </a:path>
            </a:pathLst>
          </a:custGeom>
          <a:ln w="19812">
            <a:solidFill>
              <a:srgbClr val="FFFFFF"/>
            </a:solidFill>
          </a:ln>
        </p:spPr>
        <p:txBody>
          <a:bodyPr wrap="square" lIns="0" tIns="0" rIns="0" bIns="0" rtlCol="0">
            <a:noAutofit/>
          </a:bodyPr>
          <a:lstStyle/>
          <a:p>
            <a:endParaRPr/>
          </a:p>
        </p:txBody>
      </p:sp>
      <p:sp>
        <p:nvSpPr>
          <p:cNvPr id="17" name="object 17"/>
          <p:cNvSpPr txBox="1"/>
          <p:nvPr/>
        </p:nvSpPr>
        <p:spPr>
          <a:xfrm>
            <a:off x="4302125" y="4279646"/>
            <a:ext cx="307975"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Stop button</a:t>
            </a:r>
            <a:endParaRPr sz="800">
              <a:latin typeface="Arial"/>
              <a:cs typeface="Arial"/>
            </a:endParaRPr>
          </a:p>
        </p:txBody>
      </p:sp>
      <p:sp>
        <p:nvSpPr>
          <p:cNvPr id="18" name="object 18"/>
          <p:cNvSpPr/>
          <p:nvPr/>
        </p:nvSpPr>
        <p:spPr>
          <a:xfrm>
            <a:off x="4400550" y="4505325"/>
            <a:ext cx="28575" cy="219075"/>
          </a:xfrm>
          <a:custGeom>
            <a:avLst/>
            <a:gdLst/>
            <a:ahLst/>
            <a:cxnLst/>
            <a:rect l="l" t="t" r="r" b="b"/>
            <a:pathLst>
              <a:path w="28575" h="219075">
                <a:moveTo>
                  <a:pt x="0" y="219075"/>
                </a:moveTo>
                <a:lnTo>
                  <a:pt x="28575" y="0"/>
                </a:lnTo>
              </a:path>
            </a:pathLst>
          </a:custGeom>
          <a:ln w="19812">
            <a:solidFill>
              <a:srgbClr val="FFFFFF"/>
            </a:solidFill>
          </a:ln>
        </p:spPr>
        <p:txBody>
          <a:bodyPr wrap="square" lIns="0" tIns="0" rIns="0" bIns="0" rtlCol="0">
            <a:noAutofit/>
          </a:bodyPr>
          <a:lstStyle/>
          <a:p>
            <a:endParaRPr/>
          </a:p>
        </p:txBody>
      </p:sp>
      <p:sp>
        <p:nvSpPr>
          <p:cNvPr id="19" name="object 19"/>
          <p:cNvSpPr txBox="1"/>
          <p:nvPr/>
        </p:nvSpPr>
        <p:spPr>
          <a:xfrm>
            <a:off x="4802251" y="4279646"/>
            <a:ext cx="307975"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Play button</a:t>
            </a:r>
            <a:endParaRPr sz="800">
              <a:latin typeface="Arial"/>
              <a:cs typeface="Arial"/>
            </a:endParaRPr>
          </a:p>
        </p:txBody>
      </p:sp>
      <p:sp>
        <p:nvSpPr>
          <p:cNvPr id="20" name="object 20"/>
          <p:cNvSpPr/>
          <p:nvPr/>
        </p:nvSpPr>
        <p:spPr>
          <a:xfrm>
            <a:off x="4676775" y="4511675"/>
            <a:ext cx="215900" cy="231775"/>
          </a:xfrm>
          <a:custGeom>
            <a:avLst/>
            <a:gdLst/>
            <a:ahLst/>
            <a:cxnLst/>
            <a:rect l="l" t="t" r="r" b="b"/>
            <a:pathLst>
              <a:path w="215900" h="231775">
                <a:moveTo>
                  <a:pt x="0" y="231775"/>
                </a:moveTo>
                <a:lnTo>
                  <a:pt x="215900" y="0"/>
                </a:lnTo>
              </a:path>
            </a:pathLst>
          </a:custGeom>
          <a:ln w="19812">
            <a:solidFill>
              <a:srgbClr val="FFFFFF"/>
            </a:solidFill>
          </a:ln>
        </p:spPr>
        <p:txBody>
          <a:bodyPr wrap="square" lIns="0" tIns="0" rIns="0" bIns="0" rtlCol="0">
            <a:noAutofit/>
          </a:bodyPr>
          <a:lstStyle/>
          <a:p>
            <a:endParaRPr/>
          </a:p>
        </p:txBody>
      </p:sp>
      <p:sp>
        <p:nvSpPr>
          <p:cNvPr id="21" name="object 21"/>
          <p:cNvSpPr/>
          <p:nvPr/>
        </p:nvSpPr>
        <p:spPr>
          <a:xfrm>
            <a:off x="6324600" y="4467225"/>
            <a:ext cx="161925" cy="276225"/>
          </a:xfrm>
          <a:custGeom>
            <a:avLst/>
            <a:gdLst/>
            <a:ahLst/>
            <a:cxnLst/>
            <a:rect l="l" t="t" r="r" b="b"/>
            <a:pathLst>
              <a:path w="161925" h="276225">
                <a:moveTo>
                  <a:pt x="161925" y="276225"/>
                </a:moveTo>
                <a:lnTo>
                  <a:pt x="0" y="0"/>
                </a:lnTo>
              </a:path>
            </a:pathLst>
          </a:custGeom>
          <a:ln w="13716">
            <a:solidFill>
              <a:srgbClr val="000000"/>
            </a:solidFill>
          </a:ln>
        </p:spPr>
        <p:txBody>
          <a:bodyPr wrap="square" lIns="0" tIns="0" rIns="0" bIns="0" rtlCol="0">
            <a:noAutofit/>
          </a:bodyPr>
          <a:lstStyle/>
          <a:p>
            <a:endParaRPr/>
          </a:p>
        </p:txBody>
      </p:sp>
      <p:sp>
        <p:nvSpPr>
          <p:cNvPr id="22" name="object 22"/>
          <p:cNvSpPr/>
          <p:nvPr/>
        </p:nvSpPr>
        <p:spPr>
          <a:xfrm>
            <a:off x="4400550" y="4505325"/>
            <a:ext cx="28575" cy="219075"/>
          </a:xfrm>
          <a:custGeom>
            <a:avLst/>
            <a:gdLst/>
            <a:ahLst/>
            <a:cxnLst/>
            <a:rect l="l" t="t" r="r" b="b"/>
            <a:pathLst>
              <a:path w="28575" h="219075">
                <a:moveTo>
                  <a:pt x="0" y="219075"/>
                </a:moveTo>
                <a:lnTo>
                  <a:pt x="28575" y="0"/>
                </a:lnTo>
              </a:path>
            </a:pathLst>
          </a:custGeom>
          <a:ln w="13716">
            <a:solidFill>
              <a:srgbClr val="000000"/>
            </a:solidFill>
          </a:ln>
        </p:spPr>
        <p:txBody>
          <a:bodyPr wrap="square" lIns="0" tIns="0" rIns="0" bIns="0" rtlCol="0">
            <a:noAutofit/>
          </a:bodyPr>
          <a:lstStyle/>
          <a:p>
            <a:endParaRPr/>
          </a:p>
        </p:txBody>
      </p:sp>
      <p:sp>
        <p:nvSpPr>
          <p:cNvPr id="23" name="object 23"/>
          <p:cNvSpPr/>
          <p:nvPr/>
        </p:nvSpPr>
        <p:spPr>
          <a:xfrm>
            <a:off x="4676775" y="4511675"/>
            <a:ext cx="215900" cy="231775"/>
          </a:xfrm>
          <a:custGeom>
            <a:avLst/>
            <a:gdLst/>
            <a:ahLst/>
            <a:cxnLst/>
            <a:rect l="l" t="t" r="r" b="b"/>
            <a:pathLst>
              <a:path w="215900" h="231775">
                <a:moveTo>
                  <a:pt x="0" y="231775"/>
                </a:moveTo>
                <a:lnTo>
                  <a:pt x="215900" y="0"/>
                </a:lnTo>
              </a:path>
            </a:pathLst>
          </a:custGeom>
          <a:ln w="13716">
            <a:solidFill>
              <a:srgbClr val="000000"/>
            </a:solidFill>
          </a:ln>
        </p:spPr>
        <p:txBody>
          <a:bodyPr wrap="square" lIns="0" tIns="0" rIns="0" bIns="0" rtlCol="0">
            <a:noAutofit/>
          </a:bodyPr>
          <a:lstStyle/>
          <a:p>
            <a:endParaRPr/>
          </a:p>
        </p:txBody>
      </p:sp>
      <p:sp>
        <p:nvSpPr>
          <p:cNvPr id="24" name="object 24"/>
          <p:cNvSpPr/>
          <p:nvPr/>
        </p:nvSpPr>
        <p:spPr>
          <a:xfrm>
            <a:off x="4248150" y="5476278"/>
            <a:ext cx="2614929" cy="1009738"/>
          </a:xfrm>
          <a:prstGeom prst="rect">
            <a:avLst/>
          </a:prstGeom>
          <a:blipFill>
            <a:blip r:embed="rId4" cstate="print"/>
            <a:stretch>
              <a:fillRect/>
            </a:stretch>
          </a:blipFill>
        </p:spPr>
        <p:txBody>
          <a:bodyPr wrap="square" lIns="0" tIns="0" rIns="0" bIns="0" rtlCol="0">
            <a:noAutofit/>
          </a:bodyPr>
          <a:lstStyle/>
          <a:p>
            <a:endParaRPr/>
          </a:p>
        </p:txBody>
      </p:sp>
      <p:sp>
        <p:nvSpPr>
          <p:cNvPr id="25" name="object 25"/>
          <p:cNvSpPr/>
          <p:nvPr/>
        </p:nvSpPr>
        <p:spPr>
          <a:xfrm>
            <a:off x="4248150" y="6864350"/>
            <a:ext cx="2597150" cy="1181100"/>
          </a:xfrm>
          <a:prstGeom prst="rect">
            <a:avLst/>
          </a:prstGeom>
          <a:blipFill>
            <a:blip r:embed="rId5" cstate="print"/>
            <a:stretch>
              <a:fillRect/>
            </a:stretch>
          </a:blipFill>
        </p:spPr>
        <p:txBody>
          <a:bodyPr wrap="square" lIns="0" tIns="0" rIns="0" bIns="0" rtlCol="0">
            <a:noAutofit/>
          </a:bodyPr>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414908"/>
            <a:ext cx="1253490"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Adobe Audition</a:t>
            </a:r>
            <a:r>
              <a:rPr sz="1000" b="1" spc="5" dirty="0" smtClean="0">
                <a:latin typeface="Arial"/>
                <a:cs typeface="Arial"/>
              </a:rPr>
              <a:t> </a:t>
            </a:r>
            <a:endParaRPr sz="1000" dirty="0">
              <a:latin typeface="Arial"/>
              <a:cs typeface="Arial"/>
            </a:endParaRPr>
          </a:p>
        </p:txBody>
      </p:sp>
      <p:sp>
        <p:nvSpPr>
          <p:cNvPr id="3" name="object 3"/>
          <p:cNvSpPr txBox="1"/>
          <p:nvPr/>
        </p:nvSpPr>
        <p:spPr>
          <a:xfrm>
            <a:off x="5934964" y="414908"/>
            <a:ext cx="935355" cy="163830"/>
          </a:xfrm>
          <a:prstGeom prst="rect">
            <a:avLst/>
          </a:prstGeom>
        </p:spPr>
        <p:txBody>
          <a:bodyPr vert="horz" wrap="square" lIns="0" tIns="0" rIns="0" bIns="0" rtlCol="0">
            <a:noAutofit/>
          </a:bodyPr>
          <a:lstStyle/>
          <a:p>
            <a:pPr marL="12700">
              <a:lnSpc>
                <a:spcPct val="100000"/>
              </a:lnSpc>
            </a:pPr>
            <a:r>
              <a:rPr sz="1000" b="1" dirty="0" smtClean="0">
                <a:latin typeface="Arial"/>
                <a:cs typeface="Arial"/>
              </a:rPr>
              <a:t>Project 7 guide</a:t>
            </a:r>
            <a:endParaRPr sz="1000">
              <a:latin typeface="Arial"/>
              <a:cs typeface="Arial"/>
            </a:endParaRPr>
          </a:p>
        </p:txBody>
      </p:sp>
      <p:sp>
        <p:nvSpPr>
          <p:cNvPr id="4" name="object 4"/>
          <p:cNvSpPr/>
          <p:nvPr/>
        </p:nvSpPr>
        <p:spPr>
          <a:xfrm>
            <a:off x="914400" y="609600"/>
            <a:ext cx="5943600" cy="0"/>
          </a:xfrm>
          <a:custGeom>
            <a:avLst/>
            <a:gdLst/>
            <a:ahLst/>
            <a:cxnLst/>
            <a:rect l="l" t="t" r="r" b="b"/>
            <a:pathLst>
              <a:path w="5943600">
                <a:moveTo>
                  <a:pt x="5943600" y="0"/>
                </a:moveTo>
                <a:lnTo>
                  <a:pt x="0" y="0"/>
                </a:lnTo>
              </a:path>
            </a:pathLst>
          </a:custGeom>
          <a:ln w="7620">
            <a:solidFill>
              <a:srgbClr val="000000"/>
            </a:solidFill>
          </a:ln>
        </p:spPr>
        <p:txBody>
          <a:bodyPr wrap="square" lIns="0" tIns="0" rIns="0" bIns="0" rtlCol="0">
            <a:noAutofit/>
          </a:bodyPr>
          <a:lstStyle/>
          <a:p>
            <a:endParaRPr/>
          </a:p>
        </p:txBody>
      </p:sp>
      <p:sp>
        <p:nvSpPr>
          <p:cNvPr id="5" name="object 5"/>
          <p:cNvSpPr txBox="1"/>
          <p:nvPr/>
        </p:nvSpPr>
        <p:spPr>
          <a:xfrm>
            <a:off x="901700" y="9482708"/>
            <a:ext cx="169291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 2012 Adobe Systems Incorporated</a:t>
            </a:r>
            <a:endParaRPr sz="800">
              <a:latin typeface="Arial"/>
              <a:cs typeface="Arial"/>
            </a:endParaRPr>
          </a:p>
        </p:txBody>
      </p:sp>
      <p:sp>
        <p:nvSpPr>
          <p:cNvPr id="6" name="object 6"/>
          <p:cNvSpPr txBox="1"/>
          <p:nvPr/>
        </p:nvSpPr>
        <p:spPr>
          <a:xfrm>
            <a:off x="4908296" y="9482708"/>
            <a:ext cx="1962150" cy="133985"/>
          </a:xfrm>
          <a:prstGeom prst="rect">
            <a:avLst/>
          </a:prstGeom>
        </p:spPr>
        <p:txBody>
          <a:bodyPr vert="horz" wrap="square" lIns="0" tIns="0" rIns="0" bIns="0" rtlCol="0">
            <a:noAutofit/>
          </a:bodyPr>
          <a:lstStyle/>
          <a:p>
            <a:pPr marL="12700">
              <a:lnSpc>
                <a:spcPct val="100000"/>
              </a:lnSpc>
            </a:pPr>
            <a:r>
              <a:rPr sz="800" dirty="0" smtClean="0">
                <a:latin typeface="Arial"/>
                <a:cs typeface="Arial"/>
              </a:rPr>
              <a:t>How to apply Adobe Audition sound effects</a:t>
            </a:r>
            <a:endParaRPr sz="800">
              <a:latin typeface="Arial"/>
              <a:cs typeface="Arial"/>
            </a:endParaRPr>
          </a:p>
        </p:txBody>
      </p:sp>
      <p:sp>
        <p:nvSpPr>
          <p:cNvPr id="7" name="object 7"/>
          <p:cNvSpPr txBox="1"/>
          <p:nvPr/>
        </p:nvSpPr>
        <p:spPr>
          <a:xfrm>
            <a:off x="7099300" y="9482708"/>
            <a:ext cx="81915" cy="133985"/>
          </a:xfrm>
          <a:prstGeom prst="rect">
            <a:avLst/>
          </a:prstGeom>
        </p:spPr>
        <p:txBody>
          <a:bodyPr vert="horz" wrap="square" lIns="0" tIns="0" rIns="0" bIns="0" rtlCol="0">
            <a:noAutofit/>
          </a:bodyPr>
          <a:lstStyle/>
          <a:p>
            <a:pPr marL="12700">
              <a:lnSpc>
                <a:spcPct val="100000"/>
              </a:lnSpc>
            </a:pPr>
            <a:r>
              <a:rPr sz="800" b="1" dirty="0" smtClean="0">
                <a:latin typeface="Arial"/>
                <a:cs typeface="Arial"/>
              </a:rPr>
              <a:t>7</a:t>
            </a:r>
            <a:endParaRPr sz="800">
              <a:latin typeface="Arial"/>
              <a:cs typeface="Arial"/>
            </a:endParaRPr>
          </a:p>
        </p:txBody>
      </p:sp>
      <p:sp>
        <p:nvSpPr>
          <p:cNvPr id="8" name="object 8"/>
          <p:cNvSpPr txBox="1"/>
          <p:nvPr/>
        </p:nvSpPr>
        <p:spPr>
          <a:xfrm>
            <a:off x="901700" y="872108"/>
            <a:ext cx="3142615" cy="3975100"/>
          </a:xfrm>
          <a:prstGeom prst="rect">
            <a:avLst/>
          </a:prstGeom>
        </p:spPr>
        <p:txBody>
          <a:bodyPr vert="horz" wrap="square" lIns="0" tIns="0" rIns="0" bIns="0" rtlCol="0">
            <a:noAutofit/>
          </a:bodyPr>
          <a:lstStyle/>
          <a:p>
            <a:pPr marL="241300" indent="-228600">
              <a:lnSpc>
                <a:spcPct val="100000"/>
              </a:lnSpc>
              <a:buFont typeface="Times New Roman"/>
              <a:buAutoNum type="arabicPeriod" startAt="12"/>
              <a:tabLst>
                <a:tab pos="241300" algn="l"/>
              </a:tabLst>
            </a:pPr>
            <a:r>
              <a:rPr sz="1000" spc="0" dirty="0" smtClean="0">
                <a:latin typeface="Times New Roman"/>
                <a:cs typeface="Times New Roman"/>
              </a:rPr>
              <a:t>In the Effects Rack panel, select</a:t>
            </a:r>
            <a:r>
              <a:rPr sz="1000" spc="5" dirty="0" smtClean="0">
                <a:latin typeface="Times New Roman"/>
                <a:cs typeface="Times New Roman"/>
              </a:rPr>
              <a:t> </a:t>
            </a:r>
            <a:r>
              <a:rPr sz="1000" spc="0" dirty="0" smtClean="0">
                <a:latin typeface="Times New Roman"/>
                <a:cs typeface="Times New Roman"/>
              </a:rPr>
              <a:t>Clip Effects.</a:t>
            </a:r>
            <a:endParaRPr sz="1000">
              <a:latin typeface="Times New Roman"/>
              <a:cs typeface="Times New Roman"/>
            </a:endParaRPr>
          </a:p>
          <a:p>
            <a:pPr>
              <a:lnSpc>
                <a:spcPts val="600"/>
              </a:lnSpc>
              <a:buFont typeface="Times New Roman"/>
              <a:buAutoNum type="arabicPeriod" startAt="12"/>
            </a:pPr>
            <a:endParaRPr sz="600"/>
          </a:p>
          <a:p>
            <a:pPr marL="241300" marR="19685">
              <a:lnSpc>
                <a:spcPct val="100000"/>
              </a:lnSpc>
            </a:pPr>
            <a:r>
              <a:rPr sz="1000" dirty="0" smtClean="0">
                <a:latin typeface="Times New Roman"/>
                <a:cs typeface="Times New Roman"/>
              </a:rPr>
              <a:t>The name of the selected</a:t>
            </a:r>
            <a:r>
              <a:rPr sz="1000" spc="5" dirty="0" smtClean="0">
                <a:latin typeface="Times New Roman"/>
                <a:cs typeface="Times New Roman"/>
              </a:rPr>
              <a:t> </a:t>
            </a:r>
            <a:r>
              <a:rPr sz="1000" spc="0" dirty="0" smtClean="0">
                <a:latin typeface="Times New Roman"/>
                <a:cs typeface="Times New Roman"/>
              </a:rPr>
              <a:t>clip and track appears in the Effects Rack (</a:t>
            </a:r>
            <a:r>
              <a:rPr sz="1000" b="1" spc="0" dirty="0" smtClean="0">
                <a:latin typeface="Times New Roman"/>
                <a:cs typeface="Times New Roman"/>
              </a:rPr>
              <a:t>Figure 16</a:t>
            </a:r>
            <a:r>
              <a:rPr sz="1000" spc="0" dirty="0" smtClean="0">
                <a:latin typeface="Times New Roman"/>
                <a:cs typeface="Times New Roman"/>
              </a:rPr>
              <a:t>). Now, any effects you add will apply to the selected</a:t>
            </a:r>
            <a:r>
              <a:rPr sz="1000" spc="5" dirty="0" smtClean="0">
                <a:latin typeface="Times New Roman"/>
                <a:cs typeface="Times New Roman"/>
              </a:rPr>
              <a:t> </a:t>
            </a:r>
            <a:r>
              <a:rPr sz="1000" spc="0" dirty="0" smtClean="0">
                <a:latin typeface="Times New Roman"/>
                <a:cs typeface="Times New Roman"/>
              </a:rPr>
              <a:t>clip only.</a:t>
            </a:r>
            <a:endParaRPr sz="1000">
              <a:latin typeface="Times New Roman"/>
              <a:cs typeface="Times New Roman"/>
            </a:endParaRPr>
          </a:p>
          <a:p>
            <a:pPr>
              <a:lnSpc>
                <a:spcPts val="600"/>
              </a:lnSpc>
            </a:pPr>
            <a:endParaRPr sz="600"/>
          </a:p>
          <a:p>
            <a:pPr marL="241300" marR="73025" indent="-228600">
              <a:lnSpc>
                <a:spcPct val="100000"/>
              </a:lnSpc>
              <a:buFont typeface="Times New Roman"/>
              <a:buAutoNum type="arabicPeriod" startAt="13"/>
              <a:tabLst>
                <a:tab pos="241300" algn="l"/>
              </a:tabLst>
            </a:pPr>
            <a:r>
              <a:rPr sz="1000" spc="0" dirty="0" smtClean="0">
                <a:latin typeface="Times New Roman"/>
                <a:cs typeface="Times New Roman"/>
              </a:rPr>
              <a:t>In the Effects Rack panel, select</a:t>
            </a:r>
            <a:r>
              <a:rPr sz="1000" spc="5" dirty="0" smtClean="0">
                <a:latin typeface="Times New Roman"/>
                <a:cs typeface="Times New Roman"/>
              </a:rPr>
              <a:t> </a:t>
            </a:r>
            <a:r>
              <a:rPr sz="1000" spc="0" dirty="0" smtClean="0">
                <a:latin typeface="Times New Roman"/>
                <a:cs typeface="Times New Roman"/>
              </a:rPr>
              <a:t>a preset effect, or click the Effects pop-up menu for an empty effect slot and apply an effect of your choice.</a:t>
            </a:r>
            <a:endParaRPr sz="1000">
              <a:latin typeface="Times New Roman"/>
              <a:cs typeface="Times New Roman"/>
            </a:endParaRPr>
          </a:p>
          <a:p>
            <a:pPr>
              <a:lnSpc>
                <a:spcPts val="600"/>
              </a:lnSpc>
              <a:buFont typeface="Times New Roman"/>
              <a:buAutoNum type="arabicPeriod" startAt="13"/>
            </a:pPr>
            <a:endParaRPr sz="600"/>
          </a:p>
          <a:p>
            <a:pPr marL="241300" marR="121920">
              <a:lnSpc>
                <a:spcPct val="100000"/>
              </a:lnSpc>
            </a:pPr>
            <a:r>
              <a:rPr sz="1000" dirty="0" smtClean="0">
                <a:latin typeface="Times New Roman"/>
                <a:cs typeface="Times New Roman"/>
              </a:rPr>
              <a:t>The preset or effects appear in the Effects Rack for the selected</a:t>
            </a:r>
            <a:r>
              <a:rPr sz="1000" spc="5" dirty="0" smtClean="0">
                <a:latin typeface="Times New Roman"/>
                <a:cs typeface="Times New Roman"/>
              </a:rPr>
              <a:t> </a:t>
            </a:r>
            <a:r>
              <a:rPr sz="1000" spc="0" dirty="0" smtClean="0">
                <a:latin typeface="Times New Roman"/>
                <a:cs typeface="Times New Roman"/>
              </a:rPr>
              <a:t>clip (</a:t>
            </a:r>
            <a:r>
              <a:rPr sz="1000" b="1" spc="0" dirty="0" smtClean="0">
                <a:latin typeface="Times New Roman"/>
                <a:cs typeface="Times New Roman"/>
              </a:rPr>
              <a:t>Figure 17</a:t>
            </a:r>
            <a:r>
              <a:rPr sz="1000" spc="0" dirty="0" smtClean="0">
                <a:latin typeface="Times New Roman"/>
                <a:cs typeface="Times New Roman"/>
              </a:rPr>
              <a:t>).</a:t>
            </a:r>
            <a:endParaRPr sz="1000">
              <a:latin typeface="Times New Roman"/>
              <a:cs typeface="Times New Roman"/>
            </a:endParaRPr>
          </a:p>
          <a:p>
            <a:pPr>
              <a:lnSpc>
                <a:spcPts val="600"/>
              </a:lnSpc>
            </a:pPr>
            <a:endParaRPr sz="600"/>
          </a:p>
          <a:p>
            <a:pPr marL="241300" marR="255270" indent="-228600">
              <a:lnSpc>
                <a:spcPct val="100000"/>
              </a:lnSpc>
              <a:buFont typeface="Times New Roman"/>
              <a:buAutoNum type="arabicPeriod" startAt="14"/>
              <a:tabLst>
                <a:tab pos="241300" algn="l"/>
              </a:tabLst>
            </a:pPr>
            <a:r>
              <a:rPr sz="1000" spc="0" dirty="0" smtClean="0">
                <a:latin typeface="Times New Roman"/>
                <a:cs typeface="Times New Roman"/>
              </a:rPr>
              <a:t>In the Multitrack</a:t>
            </a:r>
            <a:r>
              <a:rPr sz="1000" spc="5" dirty="0" smtClean="0">
                <a:latin typeface="Times New Roman"/>
                <a:cs typeface="Times New Roman"/>
              </a:rPr>
              <a:t> </a:t>
            </a:r>
            <a:r>
              <a:rPr sz="1000" spc="0" dirty="0" smtClean="0">
                <a:latin typeface="Times New Roman"/>
                <a:cs typeface="Times New Roman"/>
              </a:rPr>
              <a:t>Editor panel, select</a:t>
            </a:r>
            <a:r>
              <a:rPr sz="1000" spc="5" dirty="0" smtClean="0">
                <a:latin typeface="Times New Roman"/>
                <a:cs typeface="Times New Roman"/>
              </a:rPr>
              <a:t> </a:t>
            </a:r>
            <a:r>
              <a:rPr sz="1000" spc="0" dirty="0" smtClean="0">
                <a:latin typeface="Times New Roman"/>
                <a:cs typeface="Times New Roman"/>
              </a:rPr>
              <a:t>the first clip in Track 1.</a:t>
            </a:r>
            <a:endParaRPr sz="1000">
              <a:latin typeface="Times New Roman"/>
              <a:cs typeface="Times New Roman"/>
            </a:endParaRPr>
          </a:p>
          <a:p>
            <a:pPr>
              <a:lnSpc>
                <a:spcPts val="600"/>
              </a:lnSpc>
              <a:buFont typeface="Times New Roman"/>
              <a:buAutoNum type="arabicPeriod" startAt="14"/>
            </a:pPr>
            <a:endParaRPr sz="600"/>
          </a:p>
          <a:p>
            <a:pPr marL="241300" marR="201930">
              <a:lnSpc>
                <a:spcPct val="100000"/>
              </a:lnSpc>
            </a:pPr>
            <a:r>
              <a:rPr sz="1000" dirty="0" smtClean="0">
                <a:latin typeface="Times New Roman"/>
                <a:cs typeface="Times New Roman"/>
              </a:rPr>
              <a:t>Notice that in the Effects Rack panel, this clip has no effects.</a:t>
            </a:r>
            <a:endParaRPr sz="1000">
              <a:latin typeface="Times New Roman"/>
              <a:cs typeface="Times New Roman"/>
            </a:endParaRPr>
          </a:p>
          <a:p>
            <a:pPr>
              <a:lnSpc>
                <a:spcPts val="600"/>
              </a:lnSpc>
            </a:pPr>
            <a:endParaRPr sz="600"/>
          </a:p>
          <a:p>
            <a:pPr marL="241300" indent="-228600">
              <a:lnSpc>
                <a:spcPct val="100000"/>
              </a:lnSpc>
              <a:buFont typeface="Times New Roman"/>
              <a:buAutoNum type="arabicPeriod" startAt="15"/>
              <a:tabLst>
                <a:tab pos="241300" algn="l"/>
              </a:tabLst>
            </a:pPr>
            <a:r>
              <a:rPr sz="1000" spc="0" dirty="0" smtClean="0">
                <a:latin typeface="Times New Roman"/>
                <a:cs typeface="Times New Roman"/>
              </a:rPr>
              <a:t>In the Effects Rack panel, select</a:t>
            </a:r>
            <a:r>
              <a:rPr sz="1000" spc="5" dirty="0" smtClean="0">
                <a:latin typeface="Times New Roman"/>
                <a:cs typeface="Times New Roman"/>
              </a:rPr>
              <a:t> </a:t>
            </a:r>
            <a:r>
              <a:rPr sz="1000" spc="0" dirty="0" smtClean="0">
                <a:latin typeface="Times New Roman"/>
                <a:cs typeface="Times New Roman"/>
              </a:rPr>
              <a:t>Track Effects.</a:t>
            </a:r>
            <a:endParaRPr sz="1000">
              <a:latin typeface="Times New Roman"/>
              <a:cs typeface="Times New Roman"/>
            </a:endParaRPr>
          </a:p>
          <a:p>
            <a:pPr>
              <a:lnSpc>
                <a:spcPts val="600"/>
              </a:lnSpc>
              <a:spcBef>
                <a:spcPts val="0"/>
              </a:spcBef>
            </a:pPr>
            <a:endParaRPr sz="600"/>
          </a:p>
          <a:p>
            <a:pPr marL="241300" marR="100330" algn="just">
              <a:lnSpc>
                <a:spcPct val="100000"/>
              </a:lnSpc>
            </a:pPr>
            <a:r>
              <a:rPr sz="1000" dirty="0" smtClean="0">
                <a:latin typeface="Times New Roman"/>
                <a:cs typeface="Times New Roman"/>
              </a:rPr>
              <a:t>The same track effects apply to all clips in Track 1, but each individual</a:t>
            </a:r>
            <a:r>
              <a:rPr sz="1000" spc="5" dirty="0" smtClean="0">
                <a:latin typeface="Times New Roman"/>
                <a:cs typeface="Times New Roman"/>
              </a:rPr>
              <a:t> </a:t>
            </a:r>
            <a:r>
              <a:rPr sz="1000" spc="0" dirty="0" smtClean="0">
                <a:latin typeface="Times New Roman"/>
                <a:cs typeface="Times New Roman"/>
              </a:rPr>
              <a:t>file or clip can have its own rack of 16 effects.</a:t>
            </a:r>
            <a:endParaRPr sz="1000">
              <a:latin typeface="Times New Roman"/>
              <a:cs typeface="Times New Roman"/>
            </a:endParaRPr>
          </a:p>
          <a:p>
            <a:pPr>
              <a:lnSpc>
                <a:spcPts val="600"/>
              </a:lnSpc>
            </a:pPr>
            <a:endParaRPr sz="600"/>
          </a:p>
          <a:p>
            <a:pPr marL="241300" marR="12700" algn="just">
              <a:lnSpc>
                <a:spcPct val="100000"/>
              </a:lnSpc>
            </a:pPr>
            <a:r>
              <a:rPr sz="1000" b="1" dirty="0" smtClean="0">
                <a:latin typeface="Times New Roman"/>
                <a:cs typeface="Times New Roman"/>
              </a:rPr>
              <a:t>Note: </a:t>
            </a:r>
            <a:r>
              <a:rPr sz="1000" dirty="0" smtClean="0">
                <a:latin typeface="Times New Roman"/>
                <a:cs typeface="Times New Roman"/>
              </a:rPr>
              <a:t>The</a:t>
            </a:r>
            <a:r>
              <a:rPr sz="1000" spc="-40" dirty="0" smtClean="0">
                <a:latin typeface="Times New Roman"/>
                <a:cs typeface="Times New Roman"/>
              </a:rPr>
              <a:t> </a:t>
            </a:r>
            <a:r>
              <a:rPr sz="1000" spc="0" dirty="0" smtClean="0">
                <a:latin typeface="Times New Roman"/>
                <a:cs typeface="Times New Roman"/>
              </a:rPr>
              <a:t>Effects</a:t>
            </a:r>
            <a:r>
              <a:rPr sz="1000" spc="-40" dirty="0" smtClean="0">
                <a:latin typeface="Times New Roman"/>
                <a:cs typeface="Times New Roman"/>
              </a:rPr>
              <a:t> </a:t>
            </a:r>
            <a:r>
              <a:rPr sz="1000" spc="0" dirty="0" smtClean="0">
                <a:latin typeface="Times New Roman"/>
                <a:cs typeface="Times New Roman"/>
              </a:rPr>
              <a:t>Rack</a:t>
            </a:r>
            <a:r>
              <a:rPr sz="1000" spc="-40" dirty="0" smtClean="0">
                <a:latin typeface="Times New Roman"/>
                <a:cs typeface="Times New Roman"/>
              </a:rPr>
              <a:t> </a:t>
            </a:r>
            <a:r>
              <a:rPr sz="1000" spc="0" dirty="0" smtClean="0">
                <a:latin typeface="Times New Roman"/>
                <a:cs typeface="Times New Roman"/>
              </a:rPr>
              <a:t>for</a:t>
            </a:r>
            <a:r>
              <a:rPr sz="1000" spc="-45" dirty="0" smtClean="0">
                <a:latin typeface="Times New Roman"/>
                <a:cs typeface="Times New Roman"/>
              </a:rPr>
              <a:t> </a:t>
            </a:r>
            <a:r>
              <a:rPr sz="1000" spc="0" dirty="0" smtClean="0">
                <a:latin typeface="Times New Roman"/>
                <a:cs typeface="Times New Roman"/>
              </a:rPr>
              <a:t>a</a:t>
            </a:r>
            <a:r>
              <a:rPr sz="1000" spc="-40" dirty="0" smtClean="0">
                <a:latin typeface="Times New Roman"/>
                <a:cs typeface="Times New Roman"/>
              </a:rPr>
              <a:t> </a:t>
            </a:r>
            <a:r>
              <a:rPr sz="1000" spc="0" dirty="0" smtClean="0">
                <a:latin typeface="Times New Roman"/>
                <a:cs typeface="Times New Roman"/>
              </a:rPr>
              <a:t>track</a:t>
            </a:r>
            <a:r>
              <a:rPr sz="1000" spc="-40" dirty="0" smtClean="0">
                <a:latin typeface="Times New Roman"/>
                <a:cs typeface="Times New Roman"/>
              </a:rPr>
              <a:t> </a:t>
            </a:r>
            <a:r>
              <a:rPr sz="1000" spc="0" dirty="0" smtClean="0">
                <a:latin typeface="Times New Roman"/>
                <a:cs typeface="Times New Roman"/>
              </a:rPr>
              <a:t>in</a:t>
            </a:r>
            <a:r>
              <a:rPr sz="1000" spc="-40" dirty="0" smtClean="0">
                <a:latin typeface="Times New Roman"/>
                <a:cs typeface="Times New Roman"/>
              </a:rPr>
              <a:t> </a:t>
            </a:r>
            <a:r>
              <a:rPr sz="1000" spc="0" dirty="0" smtClean="0">
                <a:latin typeface="Times New Roman"/>
                <a:cs typeface="Times New Roman"/>
              </a:rPr>
              <a:t>a</a:t>
            </a:r>
            <a:r>
              <a:rPr sz="1000" spc="-40" dirty="0" smtClean="0">
                <a:latin typeface="Times New Roman"/>
                <a:cs typeface="Times New Roman"/>
              </a:rPr>
              <a:t> </a:t>
            </a:r>
            <a:r>
              <a:rPr sz="1000" spc="0" dirty="0" smtClean="0">
                <a:latin typeface="Times New Roman"/>
                <a:cs typeface="Times New Roman"/>
              </a:rPr>
              <a:t>multitrack</a:t>
            </a:r>
            <a:r>
              <a:rPr sz="1000" spc="-35" dirty="0" smtClean="0">
                <a:latin typeface="Times New Roman"/>
                <a:cs typeface="Times New Roman"/>
              </a:rPr>
              <a:t> </a:t>
            </a:r>
            <a:r>
              <a:rPr sz="1000" spc="0" dirty="0" smtClean="0">
                <a:latin typeface="Times New Roman"/>
                <a:cs typeface="Times New Roman"/>
              </a:rPr>
              <a:t>session has</a:t>
            </a:r>
            <a:r>
              <a:rPr sz="1000" spc="-15" dirty="0" smtClean="0">
                <a:latin typeface="Times New Roman"/>
                <a:cs typeface="Times New Roman"/>
              </a:rPr>
              <a:t> </a:t>
            </a:r>
            <a:r>
              <a:rPr sz="1000" spc="0" dirty="0" smtClean="0">
                <a:latin typeface="Times New Roman"/>
                <a:cs typeface="Times New Roman"/>
              </a:rPr>
              <a:t>two</a:t>
            </a:r>
            <a:r>
              <a:rPr sz="1000" spc="-15" dirty="0" smtClean="0">
                <a:latin typeface="Times New Roman"/>
                <a:cs typeface="Times New Roman"/>
              </a:rPr>
              <a:t> </a:t>
            </a:r>
            <a:r>
              <a:rPr sz="1000" spc="0" dirty="0" smtClean="0">
                <a:latin typeface="Times New Roman"/>
                <a:cs typeface="Times New Roman"/>
              </a:rPr>
              <a:t>buttons</a:t>
            </a:r>
            <a:r>
              <a:rPr sz="1000" spc="-15" dirty="0" smtClean="0">
                <a:latin typeface="Times New Roman"/>
                <a:cs typeface="Times New Roman"/>
              </a:rPr>
              <a:t> </a:t>
            </a:r>
            <a:r>
              <a:rPr sz="1000" spc="0" dirty="0" smtClean="0">
                <a:latin typeface="Times New Roman"/>
                <a:cs typeface="Times New Roman"/>
              </a:rPr>
              <a:t>that</a:t>
            </a:r>
            <a:r>
              <a:rPr sz="1000" spc="-15" dirty="0" smtClean="0">
                <a:latin typeface="Times New Roman"/>
                <a:cs typeface="Times New Roman"/>
              </a:rPr>
              <a:t> </a:t>
            </a:r>
            <a:r>
              <a:rPr sz="1000" spc="0" dirty="0" smtClean="0">
                <a:latin typeface="Times New Roman"/>
                <a:cs typeface="Times New Roman"/>
              </a:rPr>
              <a:t>do</a:t>
            </a:r>
            <a:r>
              <a:rPr sz="1000" spc="-15" dirty="0" smtClean="0">
                <a:latin typeface="Times New Roman"/>
                <a:cs typeface="Times New Roman"/>
              </a:rPr>
              <a:t> </a:t>
            </a:r>
            <a:r>
              <a:rPr sz="1000" spc="0" dirty="0" smtClean="0">
                <a:latin typeface="Times New Roman"/>
                <a:cs typeface="Times New Roman"/>
              </a:rPr>
              <a:t>not</a:t>
            </a:r>
            <a:r>
              <a:rPr sz="1000" spc="-15" dirty="0" smtClean="0">
                <a:latin typeface="Times New Roman"/>
                <a:cs typeface="Times New Roman"/>
              </a:rPr>
              <a:t> </a:t>
            </a:r>
            <a:r>
              <a:rPr sz="1000" spc="0" dirty="0" smtClean="0">
                <a:latin typeface="Times New Roman"/>
                <a:cs typeface="Times New Roman"/>
              </a:rPr>
              <a:t>apply</a:t>
            </a:r>
            <a:r>
              <a:rPr sz="1000" spc="-15" dirty="0" smtClean="0">
                <a:latin typeface="Times New Roman"/>
                <a:cs typeface="Times New Roman"/>
              </a:rPr>
              <a:t> </a:t>
            </a:r>
            <a:r>
              <a:rPr sz="1000" spc="0" dirty="0" smtClean="0">
                <a:latin typeface="Times New Roman"/>
                <a:cs typeface="Times New Roman"/>
              </a:rPr>
              <a:t>to</a:t>
            </a:r>
            <a:r>
              <a:rPr sz="1000" spc="-15" dirty="0" smtClean="0">
                <a:latin typeface="Times New Roman"/>
                <a:cs typeface="Times New Roman"/>
              </a:rPr>
              <a:t> </a:t>
            </a:r>
            <a:r>
              <a:rPr sz="1000" spc="0" dirty="0" smtClean="0">
                <a:latin typeface="Times New Roman"/>
                <a:cs typeface="Times New Roman"/>
              </a:rPr>
              <a:t>individual</a:t>
            </a:r>
            <a:r>
              <a:rPr sz="1000" spc="-10" dirty="0" smtClean="0">
                <a:latin typeface="Times New Roman"/>
                <a:cs typeface="Times New Roman"/>
              </a:rPr>
              <a:t> </a:t>
            </a:r>
            <a:r>
              <a:rPr sz="1000" spc="0" dirty="0" smtClean="0">
                <a:latin typeface="Times New Roman"/>
                <a:cs typeface="Times New Roman"/>
              </a:rPr>
              <a:t>clips</a:t>
            </a:r>
            <a:r>
              <a:rPr sz="1000" spc="-15" dirty="0" smtClean="0">
                <a:latin typeface="Times New Roman"/>
                <a:cs typeface="Times New Roman"/>
              </a:rPr>
              <a:t> </a:t>
            </a:r>
            <a:r>
              <a:rPr sz="1000" spc="0" dirty="0" smtClean="0">
                <a:latin typeface="Times New Roman"/>
                <a:cs typeface="Times New Roman"/>
              </a:rPr>
              <a:t>or</a:t>
            </a:r>
            <a:r>
              <a:rPr sz="1000" spc="-15" dirty="0" smtClean="0">
                <a:latin typeface="Times New Roman"/>
                <a:cs typeface="Times New Roman"/>
              </a:rPr>
              <a:t> </a:t>
            </a:r>
            <a:r>
              <a:rPr sz="1000" spc="0" dirty="0" smtClean="0">
                <a:latin typeface="Times New Roman"/>
                <a:cs typeface="Times New Roman"/>
              </a:rPr>
              <a:t>to files in the Waveform Editor. These include the</a:t>
            </a:r>
            <a:endParaRPr sz="1000">
              <a:latin typeface="Times New Roman"/>
              <a:cs typeface="Times New Roman"/>
            </a:endParaRPr>
          </a:p>
          <a:p>
            <a:pPr marL="241300" marR="22860">
              <a:lnSpc>
                <a:spcPct val="100000"/>
              </a:lnSpc>
            </a:pPr>
            <a:r>
              <a:rPr sz="1000" dirty="0" smtClean="0">
                <a:latin typeface="Times New Roman"/>
                <a:cs typeface="Times New Roman"/>
              </a:rPr>
              <a:t>FX Pre-fader/Post-fader</a:t>
            </a:r>
            <a:r>
              <a:rPr sz="1000" spc="5" dirty="0" smtClean="0">
                <a:latin typeface="Times New Roman"/>
                <a:cs typeface="Times New Roman"/>
              </a:rPr>
              <a:t> </a:t>
            </a:r>
            <a:r>
              <a:rPr sz="1000" spc="0" dirty="0" smtClean="0">
                <a:latin typeface="Times New Roman"/>
                <a:cs typeface="Times New Roman"/>
              </a:rPr>
              <a:t>button and the Pre-render Track button (</a:t>
            </a:r>
            <a:r>
              <a:rPr sz="1000" b="1" spc="0" dirty="0" smtClean="0">
                <a:latin typeface="Times New Roman"/>
                <a:cs typeface="Times New Roman"/>
              </a:rPr>
              <a:t>Figure 18</a:t>
            </a:r>
            <a:r>
              <a:rPr sz="1000" spc="0" dirty="0" smtClean="0">
                <a:latin typeface="Times New Roman"/>
                <a:cs typeface="Times New Roman"/>
              </a:rPr>
              <a:t>).</a:t>
            </a:r>
            <a:endParaRPr sz="1000">
              <a:latin typeface="Times New Roman"/>
              <a:cs typeface="Times New Roman"/>
            </a:endParaRPr>
          </a:p>
        </p:txBody>
      </p:sp>
      <p:sp>
        <p:nvSpPr>
          <p:cNvPr id="9" name="object 9"/>
          <p:cNvSpPr txBox="1"/>
          <p:nvPr/>
        </p:nvSpPr>
        <p:spPr>
          <a:xfrm>
            <a:off x="1130300" y="5134991"/>
            <a:ext cx="2915285" cy="1494409"/>
          </a:xfrm>
          <a:prstGeom prst="rect">
            <a:avLst/>
          </a:prstGeom>
        </p:spPr>
        <p:txBody>
          <a:bodyPr vert="horz" wrap="square" lIns="0" tIns="0" rIns="0" bIns="0" rtlCol="0">
            <a:noAutofit/>
          </a:bodyPr>
          <a:lstStyle/>
          <a:p>
            <a:pPr marL="241300" marR="31750" indent="-228600">
              <a:lnSpc>
                <a:spcPct val="100000"/>
              </a:lnSpc>
              <a:buFont typeface="Times New Roman"/>
              <a:buChar char="•"/>
              <a:tabLst>
                <a:tab pos="240665" algn="l"/>
              </a:tabLst>
            </a:pPr>
            <a:r>
              <a:rPr sz="1000" b="1" i="1" dirty="0" smtClean="0">
                <a:latin typeface="Times New Roman"/>
                <a:cs typeface="Times New Roman"/>
              </a:rPr>
              <a:t>FX Pre-fader/Post-fader</a:t>
            </a:r>
            <a:r>
              <a:rPr sz="1000" b="1" i="1" spc="5" dirty="0" smtClean="0">
                <a:latin typeface="Times New Roman"/>
                <a:cs typeface="Times New Roman"/>
              </a:rPr>
              <a:t> </a:t>
            </a:r>
            <a:r>
              <a:rPr sz="1000" b="1" i="1" spc="0" dirty="0" smtClean="0">
                <a:latin typeface="Times New Roman"/>
                <a:cs typeface="Times New Roman"/>
              </a:rPr>
              <a:t>button</a:t>
            </a:r>
            <a:r>
              <a:rPr sz="1000" b="1" spc="0" dirty="0" smtClean="0">
                <a:latin typeface="Times New Roman"/>
                <a:cs typeface="Times New Roman"/>
              </a:rPr>
              <a:t>: </a:t>
            </a:r>
            <a:r>
              <a:rPr sz="1000" spc="0" dirty="0" smtClean="0">
                <a:latin typeface="Times New Roman"/>
                <a:cs typeface="Times New Roman"/>
              </a:rPr>
              <a:t>Refers to functions that happen either before (pre-fade) or after (post- fade) the main fader of a channel in a mixing board.</a:t>
            </a:r>
            <a:endParaRPr sz="1000" dirty="0">
              <a:latin typeface="Times New Roman"/>
              <a:cs typeface="Times New Roman"/>
            </a:endParaRPr>
          </a:p>
          <a:p>
            <a:pPr>
              <a:lnSpc>
                <a:spcPts val="600"/>
              </a:lnSpc>
              <a:buFont typeface="Times New Roman"/>
              <a:buChar char="•"/>
            </a:pPr>
            <a:endParaRPr sz="600" dirty="0"/>
          </a:p>
          <a:p>
            <a:pPr marL="241300" marR="12700" indent="-228600">
              <a:lnSpc>
                <a:spcPct val="100000"/>
              </a:lnSpc>
              <a:buFont typeface="Times New Roman"/>
              <a:buChar char="•"/>
              <a:tabLst>
                <a:tab pos="240665" algn="l"/>
              </a:tabLst>
            </a:pPr>
            <a:r>
              <a:rPr sz="1000" b="1" i="1" dirty="0" smtClean="0">
                <a:latin typeface="Times New Roman"/>
                <a:cs typeface="Times New Roman"/>
              </a:rPr>
              <a:t>Pre-render Track button</a:t>
            </a:r>
            <a:r>
              <a:rPr sz="1000" b="1" dirty="0" smtClean="0">
                <a:latin typeface="Times New Roman"/>
                <a:cs typeface="Times New Roman"/>
              </a:rPr>
              <a:t>: </a:t>
            </a:r>
            <a:r>
              <a:rPr sz="1000" dirty="0" smtClean="0">
                <a:latin typeface="Times New Roman"/>
                <a:cs typeface="Times New Roman"/>
              </a:rPr>
              <a:t>Reduce the demand on your computer CPU by engaging the Pre-render Track</a:t>
            </a:r>
            <a:r>
              <a:rPr sz="1000" spc="-50" dirty="0" smtClean="0">
                <a:latin typeface="Times New Roman"/>
                <a:cs typeface="Times New Roman"/>
              </a:rPr>
              <a:t> </a:t>
            </a:r>
            <a:r>
              <a:rPr sz="1000" spc="0" dirty="0" smtClean="0">
                <a:latin typeface="Times New Roman"/>
                <a:cs typeface="Times New Roman"/>
              </a:rPr>
              <a:t>button,</a:t>
            </a:r>
            <a:r>
              <a:rPr sz="1000" spc="-50" dirty="0" smtClean="0">
                <a:latin typeface="Times New Roman"/>
                <a:cs typeface="Times New Roman"/>
              </a:rPr>
              <a:t> </a:t>
            </a:r>
            <a:r>
              <a:rPr sz="1000" spc="0" dirty="0" smtClean="0">
                <a:latin typeface="Times New Roman"/>
                <a:cs typeface="Times New Roman"/>
              </a:rPr>
              <a:t>which</a:t>
            </a:r>
            <a:r>
              <a:rPr sz="1000" spc="-50" dirty="0" smtClean="0">
                <a:latin typeface="Times New Roman"/>
                <a:cs typeface="Times New Roman"/>
              </a:rPr>
              <a:t> </a:t>
            </a:r>
            <a:r>
              <a:rPr sz="1000" spc="0" dirty="0" smtClean="0">
                <a:latin typeface="Times New Roman"/>
                <a:cs typeface="Times New Roman"/>
              </a:rPr>
              <a:t>applies</a:t>
            </a:r>
            <a:r>
              <a:rPr sz="1000" spc="-50" dirty="0" smtClean="0">
                <a:latin typeface="Times New Roman"/>
                <a:cs typeface="Times New Roman"/>
              </a:rPr>
              <a:t> </a:t>
            </a:r>
            <a:r>
              <a:rPr sz="1000" spc="0" dirty="0" smtClean="0">
                <a:latin typeface="Times New Roman"/>
                <a:cs typeface="Times New Roman"/>
              </a:rPr>
              <a:t>effects</a:t>
            </a:r>
            <a:r>
              <a:rPr sz="1000" spc="-50" dirty="0" smtClean="0">
                <a:latin typeface="Times New Roman"/>
                <a:cs typeface="Times New Roman"/>
              </a:rPr>
              <a:t> </a:t>
            </a:r>
            <a:r>
              <a:rPr sz="1000" spc="0" dirty="0" smtClean="0">
                <a:latin typeface="Times New Roman"/>
                <a:cs typeface="Times New Roman"/>
              </a:rPr>
              <a:t>to</a:t>
            </a:r>
            <a:r>
              <a:rPr sz="1000" spc="-50" dirty="0" smtClean="0">
                <a:latin typeface="Times New Roman"/>
                <a:cs typeface="Times New Roman"/>
              </a:rPr>
              <a:t> </a:t>
            </a:r>
            <a:r>
              <a:rPr sz="1000" spc="0" dirty="0" smtClean="0">
                <a:latin typeface="Times New Roman"/>
                <a:cs typeface="Times New Roman"/>
              </a:rPr>
              <a:t>the</a:t>
            </a:r>
            <a:r>
              <a:rPr sz="1000" spc="-50" dirty="0" smtClean="0">
                <a:latin typeface="Times New Roman"/>
                <a:cs typeface="Times New Roman"/>
              </a:rPr>
              <a:t> </a:t>
            </a:r>
            <a:r>
              <a:rPr sz="1000" spc="0" dirty="0" smtClean="0">
                <a:latin typeface="Times New Roman"/>
                <a:cs typeface="Times New Roman"/>
              </a:rPr>
              <a:t>entire</a:t>
            </a:r>
            <a:r>
              <a:rPr sz="1000" spc="-50" dirty="0" smtClean="0">
                <a:latin typeface="Times New Roman"/>
                <a:cs typeface="Times New Roman"/>
              </a:rPr>
              <a:t> </a:t>
            </a:r>
            <a:r>
              <a:rPr sz="1000" spc="0" dirty="0" smtClean="0">
                <a:latin typeface="Times New Roman"/>
                <a:cs typeface="Times New Roman"/>
              </a:rPr>
              <a:t>track without locking you out of the effects parameter controls.</a:t>
            </a:r>
            <a:endParaRPr sz="1000" dirty="0">
              <a:latin typeface="Times New Roman"/>
              <a:cs typeface="Times New Roman"/>
            </a:endParaRPr>
          </a:p>
        </p:txBody>
      </p:sp>
      <p:sp>
        <p:nvSpPr>
          <p:cNvPr id="10" name="object 10"/>
          <p:cNvSpPr txBox="1"/>
          <p:nvPr/>
        </p:nvSpPr>
        <p:spPr>
          <a:xfrm>
            <a:off x="4235450" y="2274316"/>
            <a:ext cx="2465705"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16 </a:t>
            </a:r>
            <a:r>
              <a:rPr sz="1000" dirty="0" smtClean="0">
                <a:latin typeface="Times New Roman"/>
                <a:cs typeface="Times New Roman"/>
              </a:rPr>
              <a:t>Effects Rack panel for a selected</a:t>
            </a:r>
            <a:r>
              <a:rPr sz="1000" spc="5" dirty="0" smtClean="0">
                <a:latin typeface="Times New Roman"/>
                <a:cs typeface="Times New Roman"/>
              </a:rPr>
              <a:t> </a:t>
            </a:r>
            <a:r>
              <a:rPr sz="1000" spc="0" dirty="0" smtClean="0">
                <a:latin typeface="Times New Roman"/>
                <a:cs typeface="Times New Roman"/>
              </a:rPr>
              <a:t>clip</a:t>
            </a:r>
            <a:endParaRPr sz="1000">
              <a:latin typeface="Times New Roman"/>
              <a:cs typeface="Times New Roman"/>
            </a:endParaRPr>
          </a:p>
        </p:txBody>
      </p:sp>
      <p:sp>
        <p:nvSpPr>
          <p:cNvPr id="11" name="object 11"/>
          <p:cNvSpPr txBox="1"/>
          <p:nvPr/>
        </p:nvSpPr>
        <p:spPr>
          <a:xfrm>
            <a:off x="4235450" y="4371975"/>
            <a:ext cx="2494280"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17 </a:t>
            </a:r>
            <a:r>
              <a:rPr sz="1000" dirty="0" smtClean="0">
                <a:latin typeface="Times New Roman"/>
                <a:cs typeface="Times New Roman"/>
              </a:rPr>
              <a:t>Clip Effects in the Effects Rack panel</a:t>
            </a:r>
            <a:endParaRPr sz="1000">
              <a:latin typeface="Times New Roman"/>
              <a:cs typeface="Times New Roman"/>
            </a:endParaRPr>
          </a:p>
        </p:txBody>
      </p:sp>
      <p:sp>
        <p:nvSpPr>
          <p:cNvPr id="12" name="object 12"/>
          <p:cNvSpPr txBox="1"/>
          <p:nvPr/>
        </p:nvSpPr>
        <p:spPr>
          <a:xfrm>
            <a:off x="4235450" y="5545709"/>
            <a:ext cx="2286000" cy="165100"/>
          </a:xfrm>
          <a:prstGeom prst="rect">
            <a:avLst/>
          </a:prstGeom>
        </p:spPr>
        <p:txBody>
          <a:bodyPr vert="horz" wrap="square" lIns="0" tIns="0" rIns="0" bIns="0" rtlCol="0">
            <a:noAutofit/>
          </a:bodyPr>
          <a:lstStyle/>
          <a:p>
            <a:pPr marL="12700">
              <a:lnSpc>
                <a:spcPct val="100000"/>
              </a:lnSpc>
            </a:pPr>
            <a:r>
              <a:rPr sz="1000" b="1" dirty="0" smtClean="0">
                <a:latin typeface="Times New Roman"/>
                <a:cs typeface="Times New Roman"/>
              </a:rPr>
              <a:t>Figure 18 </a:t>
            </a:r>
            <a:r>
              <a:rPr sz="1000" dirty="0" smtClean="0">
                <a:latin typeface="Times New Roman"/>
                <a:cs typeface="Times New Roman"/>
              </a:rPr>
              <a:t>Effects Rack panel–Track</a:t>
            </a:r>
            <a:r>
              <a:rPr sz="1000" spc="5" dirty="0" smtClean="0">
                <a:latin typeface="Times New Roman"/>
                <a:cs typeface="Times New Roman"/>
              </a:rPr>
              <a:t> </a:t>
            </a:r>
            <a:r>
              <a:rPr sz="1000" spc="0" dirty="0" smtClean="0">
                <a:latin typeface="Times New Roman"/>
                <a:cs typeface="Times New Roman"/>
              </a:rPr>
              <a:t>Effects</a:t>
            </a:r>
            <a:endParaRPr sz="1000">
              <a:latin typeface="Times New Roman"/>
              <a:cs typeface="Times New Roman"/>
            </a:endParaRPr>
          </a:p>
        </p:txBody>
      </p:sp>
      <p:sp>
        <p:nvSpPr>
          <p:cNvPr id="13" name="object 13"/>
          <p:cNvSpPr/>
          <p:nvPr/>
        </p:nvSpPr>
        <p:spPr>
          <a:xfrm>
            <a:off x="4248150" y="920724"/>
            <a:ext cx="2614929" cy="1336700"/>
          </a:xfrm>
          <a:prstGeom prst="rect">
            <a:avLst/>
          </a:prstGeom>
          <a:blipFill>
            <a:blip r:embed="rId2" cstate="print"/>
            <a:stretch>
              <a:fillRect/>
            </a:stretch>
          </a:blipFill>
        </p:spPr>
        <p:txBody>
          <a:bodyPr wrap="square" lIns="0" tIns="0" rIns="0" bIns="0" rtlCol="0">
            <a:noAutofit/>
          </a:bodyPr>
          <a:lstStyle/>
          <a:p>
            <a:endParaRPr/>
          </a:p>
        </p:txBody>
      </p:sp>
      <p:sp>
        <p:nvSpPr>
          <p:cNvPr id="14" name="object 14"/>
          <p:cNvSpPr/>
          <p:nvPr/>
        </p:nvSpPr>
        <p:spPr>
          <a:xfrm>
            <a:off x="4248150" y="2631008"/>
            <a:ext cx="2609888" cy="1724075"/>
          </a:xfrm>
          <a:prstGeom prst="rect">
            <a:avLst/>
          </a:prstGeom>
          <a:blipFill>
            <a:blip r:embed="rId3" cstate="print"/>
            <a:stretch>
              <a:fillRect/>
            </a:stretch>
          </a:blipFill>
        </p:spPr>
        <p:txBody>
          <a:bodyPr wrap="square" lIns="0" tIns="0" rIns="0" bIns="0" rtlCol="0">
            <a:noAutofit/>
          </a:bodyPr>
          <a:lstStyle/>
          <a:p>
            <a:endParaRPr/>
          </a:p>
        </p:txBody>
      </p:sp>
      <p:sp>
        <p:nvSpPr>
          <p:cNvPr id="15" name="object 15"/>
          <p:cNvSpPr/>
          <p:nvPr/>
        </p:nvSpPr>
        <p:spPr>
          <a:xfrm>
            <a:off x="5067300" y="5171325"/>
            <a:ext cx="927138" cy="357365"/>
          </a:xfrm>
          <a:prstGeom prst="rect">
            <a:avLst/>
          </a:prstGeom>
          <a:blipFill>
            <a:blip r:embed="rId4" cstate="print"/>
            <a:stretch>
              <a:fillRect/>
            </a:stretch>
          </a:blipFill>
        </p:spPr>
        <p:txBody>
          <a:bodyPr wrap="square" lIns="0" tIns="0" rIns="0" bIns="0" rtlCol="0">
            <a:noAutofit/>
          </a:bodyPr>
          <a:lstStyle/>
          <a:p>
            <a:endParaRPr/>
          </a:p>
        </p:txBody>
      </p:sp>
      <p:sp>
        <p:nvSpPr>
          <p:cNvPr id="16" name="object 16"/>
          <p:cNvSpPr txBox="1"/>
          <p:nvPr/>
        </p:nvSpPr>
        <p:spPr>
          <a:xfrm>
            <a:off x="5871336" y="4800091"/>
            <a:ext cx="589915"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Pre-render Track button</a:t>
            </a:r>
            <a:endParaRPr sz="800">
              <a:latin typeface="Arial"/>
              <a:cs typeface="Arial"/>
            </a:endParaRPr>
          </a:p>
        </p:txBody>
      </p:sp>
      <p:sp>
        <p:nvSpPr>
          <p:cNvPr id="17" name="object 17"/>
          <p:cNvSpPr/>
          <p:nvPr/>
        </p:nvSpPr>
        <p:spPr>
          <a:xfrm>
            <a:off x="5905500" y="5032121"/>
            <a:ext cx="123062" cy="273303"/>
          </a:xfrm>
          <a:custGeom>
            <a:avLst/>
            <a:gdLst/>
            <a:ahLst/>
            <a:cxnLst/>
            <a:rect l="l" t="t" r="r" b="b"/>
            <a:pathLst>
              <a:path w="123062" h="273303">
                <a:moveTo>
                  <a:pt x="0" y="273303"/>
                </a:moveTo>
                <a:lnTo>
                  <a:pt x="123063" y="0"/>
                </a:lnTo>
              </a:path>
            </a:pathLst>
          </a:custGeom>
          <a:ln w="19812">
            <a:solidFill>
              <a:srgbClr val="FFFFFF"/>
            </a:solidFill>
          </a:ln>
        </p:spPr>
        <p:txBody>
          <a:bodyPr wrap="square" lIns="0" tIns="0" rIns="0" bIns="0" rtlCol="0">
            <a:noAutofit/>
          </a:bodyPr>
          <a:lstStyle/>
          <a:p>
            <a:endParaRPr/>
          </a:p>
        </p:txBody>
      </p:sp>
      <p:sp>
        <p:nvSpPr>
          <p:cNvPr id="18" name="object 18"/>
          <p:cNvSpPr txBox="1"/>
          <p:nvPr/>
        </p:nvSpPr>
        <p:spPr>
          <a:xfrm>
            <a:off x="4526026" y="4809616"/>
            <a:ext cx="1092835" cy="215265"/>
          </a:xfrm>
          <a:prstGeom prst="rect">
            <a:avLst/>
          </a:prstGeom>
        </p:spPr>
        <p:txBody>
          <a:bodyPr vert="horz" wrap="square" lIns="0" tIns="0" rIns="0" bIns="0" rtlCol="0">
            <a:noAutofit/>
          </a:bodyPr>
          <a:lstStyle/>
          <a:p>
            <a:pPr marL="12700" marR="12700">
              <a:lnSpc>
                <a:spcPts val="800"/>
              </a:lnSpc>
            </a:pPr>
            <a:r>
              <a:rPr sz="800" dirty="0" smtClean="0">
                <a:latin typeface="Arial"/>
                <a:cs typeface="Arial"/>
              </a:rPr>
              <a:t>FX</a:t>
            </a:r>
            <a:r>
              <a:rPr sz="800" spc="-85" dirty="0" smtClean="0">
                <a:latin typeface="Arial"/>
                <a:cs typeface="Arial"/>
              </a:rPr>
              <a:t> </a:t>
            </a:r>
            <a:r>
              <a:rPr sz="800" spc="0" dirty="0" smtClean="0">
                <a:latin typeface="Arial"/>
                <a:cs typeface="Arial"/>
              </a:rPr>
              <a:t>Pre-fader/Post-fader button</a:t>
            </a:r>
            <a:endParaRPr sz="800">
              <a:latin typeface="Arial"/>
              <a:cs typeface="Arial"/>
            </a:endParaRPr>
          </a:p>
        </p:txBody>
      </p:sp>
      <p:sp>
        <p:nvSpPr>
          <p:cNvPr id="19" name="object 19"/>
          <p:cNvSpPr/>
          <p:nvPr/>
        </p:nvSpPr>
        <p:spPr>
          <a:xfrm>
            <a:off x="4905375" y="4972050"/>
            <a:ext cx="714375" cy="361950"/>
          </a:xfrm>
          <a:custGeom>
            <a:avLst/>
            <a:gdLst/>
            <a:ahLst/>
            <a:cxnLst/>
            <a:rect l="l" t="t" r="r" b="b"/>
            <a:pathLst>
              <a:path w="714375" h="361950">
                <a:moveTo>
                  <a:pt x="714375" y="361950"/>
                </a:moveTo>
                <a:lnTo>
                  <a:pt x="0" y="0"/>
                </a:lnTo>
              </a:path>
            </a:pathLst>
          </a:custGeom>
          <a:ln w="19812">
            <a:solidFill>
              <a:srgbClr val="FFFFFF"/>
            </a:solidFill>
          </a:ln>
        </p:spPr>
        <p:txBody>
          <a:bodyPr wrap="square" lIns="0" tIns="0" rIns="0" bIns="0" rtlCol="0">
            <a:noAutofit/>
          </a:bodyPr>
          <a:lstStyle/>
          <a:p>
            <a:endParaRPr/>
          </a:p>
        </p:txBody>
      </p:sp>
      <p:sp>
        <p:nvSpPr>
          <p:cNvPr id="20" name="object 20"/>
          <p:cNvSpPr/>
          <p:nvPr/>
        </p:nvSpPr>
        <p:spPr>
          <a:xfrm>
            <a:off x="5905500" y="5032121"/>
            <a:ext cx="123062" cy="273303"/>
          </a:xfrm>
          <a:custGeom>
            <a:avLst/>
            <a:gdLst/>
            <a:ahLst/>
            <a:cxnLst/>
            <a:rect l="l" t="t" r="r" b="b"/>
            <a:pathLst>
              <a:path w="123062" h="273303">
                <a:moveTo>
                  <a:pt x="0" y="273303"/>
                </a:moveTo>
                <a:lnTo>
                  <a:pt x="123063" y="0"/>
                </a:lnTo>
              </a:path>
            </a:pathLst>
          </a:custGeom>
          <a:ln w="13716">
            <a:solidFill>
              <a:srgbClr val="000000"/>
            </a:solidFill>
          </a:ln>
        </p:spPr>
        <p:txBody>
          <a:bodyPr wrap="square" lIns="0" tIns="0" rIns="0" bIns="0" rtlCol="0">
            <a:noAutofit/>
          </a:bodyPr>
          <a:lstStyle/>
          <a:p>
            <a:endParaRPr/>
          </a:p>
        </p:txBody>
      </p:sp>
      <p:sp>
        <p:nvSpPr>
          <p:cNvPr id="21" name="object 21"/>
          <p:cNvSpPr/>
          <p:nvPr/>
        </p:nvSpPr>
        <p:spPr>
          <a:xfrm>
            <a:off x="4905375" y="4972050"/>
            <a:ext cx="714375" cy="361950"/>
          </a:xfrm>
          <a:custGeom>
            <a:avLst/>
            <a:gdLst/>
            <a:ahLst/>
            <a:cxnLst/>
            <a:rect l="l" t="t" r="r" b="b"/>
            <a:pathLst>
              <a:path w="714375" h="361950">
                <a:moveTo>
                  <a:pt x="714375" y="361950"/>
                </a:moveTo>
                <a:lnTo>
                  <a:pt x="0" y="0"/>
                </a:lnTo>
              </a:path>
            </a:pathLst>
          </a:custGeom>
          <a:ln w="13716">
            <a:solidFill>
              <a:srgbClr val="000000"/>
            </a:solidFill>
          </a:ln>
        </p:spPr>
        <p:txBody>
          <a:bodyPr wrap="square" lIns="0" tIns="0" rIns="0" bIns="0" rtlCol="0">
            <a:noAutofit/>
          </a:bodyPr>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TotalTime>
  <Words>2705</Words>
  <Application>Microsoft Macintosh PowerPoint</Application>
  <PresentationFormat>Custom</PresentationFormat>
  <Paragraphs>238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untitled</dc:title>
  <cp:lastModifiedBy>Dave Cornelius</cp:lastModifiedBy>
  <cp:revision>1</cp:revision>
  <dcterms:created xsi:type="dcterms:W3CDTF">2013-09-02T19:14:12Z</dcterms:created>
  <dcterms:modified xsi:type="dcterms:W3CDTF">2013-09-03T02:38:31Z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2008-11-06T00:00:00Z</vt:filetime>
  </property>
  <property fmtid="{D5CDD505-2E9C-101B-9397-08002B2CF9AE}" pid="3" name="LastSaved">
    <vt:filetime>2013-09-03T00:00:00Z</vt:filetime>
  </property>
</Properties>
</file>