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7772400" cy="10058400"/>
  <p:notesSz cx="7772400" cy="10058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728" y="5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9/2/13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9/2/13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9/2/13</a:t>
            </a:fld>
            <a:endParaRPr lang="en-US" smtClean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9/2/13</a:t>
            </a:fld>
            <a:endParaRPr lang="en-US" smtClean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9/2/13</a:t>
            </a:fld>
            <a:endParaRPr lang="en-US" smtClean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9/2/13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adobe.com/go/audition_extras" TargetMode="Externa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414908"/>
            <a:ext cx="125349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Adobe Audition</a:t>
            </a:r>
            <a:r>
              <a:rPr sz="1000" b="1" spc="5" dirty="0" smtClean="0">
                <a:latin typeface="Arial"/>
                <a:cs typeface="Arial"/>
              </a:rPr>
              <a:t> 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34964" y="414908"/>
            <a:ext cx="93535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Project 7 guide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609600"/>
            <a:ext cx="5943600" cy="0"/>
          </a:xfrm>
          <a:custGeom>
            <a:avLst/>
            <a:gdLst/>
            <a:ahLst/>
            <a:cxnLst/>
            <a:rect l="l" t="t" r="r" b="b"/>
            <a:pathLst>
              <a:path w="5943600">
                <a:moveTo>
                  <a:pt x="594360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01700" y="9482708"/>
            <a:ext cx="1692910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dirty="0" smtClean="0">
                <a:latin typeface="Arial"/>
                <a:cs typeface="Arial"/>
              </a:rPr>
              <a:t>© 2012 Adobe Systems Incorporated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37227" y="9482708"/>
            <a:ext cx="2233295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dirty="0" smtClean="0">
                <a:latin typeface="Arial"/>
                <a:cs typeface="Arial"/>
              </a:rPr>
              <a:t>How to use loops, music beds, and sound effects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99300" y="9482708"/>
            <a:ext cx="81915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b="1" dirty="0" smtClean="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1572" y="838200"/>
            <a:ext cx="5942965" cy="60788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 smtClean="0">
                <a:latin typeface="Arial"/>
                <a:cs typeface="Arial"/>
              </a:rPr>
              <a:t>How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to use loops,</a:t>
            </a:r>
            <a:r>
              <a:rPr sz="1800" b="1" spc="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music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beds,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and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sound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effects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6"/>
              </a:spcBef>
            </a:pPr>
            <a:endParaRPr sz="700"/>
          </a:p>
          <a:p>
            <a:pPr marL="12700" marR="74295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When creating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 movie soundtrack, you may want to include royalty-free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music and sound effects. </a:t>
            </a:r>
            <a:r>
              <a:rPr sz="1000" i="1" spc="0" dirty="0" smtClean="0">
                <a:latin typeface="Times New Roman"/>
                <a:cs typeface="Times New Roman"/>
              </a:rPr>
              <a:t>Royalty-free </a:t>
            </a:r>
            <a:r>
              <a:rPr sz="1000" spc="0" dirty="0" smtClean="0">
                <a:latin typeface="Times New Roman"/>
                <a:cs typeface="Times New Roman"/>
              </a:rPr>
              <a:t>means you don’t need to pay royalties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or worry about copyright violation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when you add them to your project. Most royalty-free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sound libraries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include collections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of loops, music beds, and sound effects.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2700" marR="38735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A </a:t>
            </a:r>
            <a:r>
              <a:rPr sz="1000" i="1" dirty="0" smtClean="0">
                <a:latin typeface="Times New Roman"/>
                <a:cs typeface="Times New Roman"/>
              </a:rPr>
              <a:t>loop </a:t>
            </a:r>
            <a:r>
              <a:rPr sz="1000" dirty="0" smtClean="0">
                <a:latin typeface="Times New Roman"/>
                <a:cs typeface="Times New Roman"/>
              </a:rPr>
              <a:t>is created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when you repeat a single piece of music or a short sound clip for as long or short a period as you need for your soundtrack. Loops usually contain one or two bars of music. In many musical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styles, you’ll find loops used for everything from basic rhythm tracks to entire compositions.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2700" marR="1524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A </a:t>
            </a:r>
            <a:r>
              <a:rPr sz="1000" i="1" dirty="0" smtClean="0">
                <a:latin typeface="Times New Roman"/>
                <a:cs typeface="Times New Roman"/>
              </a:rPr>
              <a:t>music bed </a:t>
            </a:r>
            <a:r>
              <a:rPr sz="1000" dirty="0" smtClean="0">
                <a:latin typeface="Times New Roman"/>
                <a:cs typeface="Times New Roman"/>
              </a:rPr>
              <a:t>is a longer piece of background music you can layer with other music beds and loops to create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an original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score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or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composition.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Music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beds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are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usually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designed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so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they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can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also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be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trimmed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down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or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looped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create a soundtrack of any length.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2700" marR="57150">
              <a:lnSpc>
                <a:spcPct val="100000"/>
              </a:lnSpc>
            </a:pPr>
            <a:r>
              <a:rPr sz="1000" i="1" dirty="0" smtClean="0">
                <a:latin typeface="Times New Roman"/>
                <a:cs typeface="Times New Roman"/>
              </a:rPr>
              <a:t>Sound effect</a:t>
            </a:r>
            <a:r>
              <a:rPr sz="1000" i="1" spc="5" dirty="0" smtClean="0">
                <a:latin typeface="Times New Roman"/>
                <a:cs typeface="Times New Roman"/>
              </a:rPr>
              <a:t>s</a:t>
            </a:r>
            <a:r>
              <a:rPr sz="1000" spc="0" dirty="0" smtClean="0">
                <a:latin typeface="Times New Roman"/>
                <a:cs typeface="Times New Roman"/>
              </a:rPr>
              <a:t>, also referred to as </a:t>
            </a:r>
            <a:r>
              <a:rPr sz="1000" i="1" spc="0" dirty="0" smtClean="0">
                <a:latin typeface="Times New Roman"/>
                <a:cs typeface="Times New Roman"/>
              </a:rPr>
              <a:t>sound fx</a:t>
            </a:r>
            <a:r>
              <a:rPr sz="1000" spc="0" dirty="0" smtClean="0">
                <a:latin typeface="Times New Roman"/>
                <a:cs typeface="Times New Roman"/>
              </a:rPr>
              <a:t>, are short audio recordings that add realism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or dramatic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effect to a soundtrack. For example,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your movie may require the sound of a door slamming,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 bird chirping, a crowd cheering, or the wind howling.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2700" marR="12700" indent="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Note: </a:t>
            </a:r>
            <a:r>
              <a:rPr sz="1000" dirty="0" smtClean="0">
                <a:latin typeface="Times New Roman"/>
                <a:cs typeface="Times New Roman"/>
              </a:rPr>
              <a:t>Royalty-free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sound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effects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should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not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be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confused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with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Adobe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Audition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effects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can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apply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audio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files to modify sound quality or reduce noise. Adobe Audition sound effects are explained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 the “How to apply Adobe Audition sound effects”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guide.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2700" marR="15875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use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of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royalty-free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audio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files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is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an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effective way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incorporate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audio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can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time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perfectly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your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video.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Mix and match them with ease in the Adobe Audition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Editor to create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an original score or soundtrack.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27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In this guide, you use a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 and royalty-free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sound loops to create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 layered movie soundtrack.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16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 marL="12700">
              <a:lnSpc>
                <a:spcPct val="100000"/>
              </a:lnSpc>
            </a:pPr>
            <a:r>
              <a:rPr sz="1100" b="1" dirty="0" smtClean="0">
                <a:latin typeface="Arial"/>
                <a:cs typeface="Arial"/>
              </a:rPr>
              <a:t>Using royalty-free loops,</a:t>
            </a:r>
            <a:r>
              <a:rPr sz="1100" b="1" spc="5" dirty="0" smtClean="0">
                <a:latin typeface="Arial"/>
                <a:cs typeface="Arial"/>
              </a:rPr>
              <a:t> </a:t>
            </a:r>
            <a:r>
              <a:rPr sz="1100" b="1" spc="0" dirty="0" smtClean="0">
                <a:latin typeface="Arial"/>
                <a:cs typeface="Arial"/>
              </a:rPr>
              <a:t>music beds, and sound</a:t>
            </a:r>
            <a:r>
              <a:rPr sz="1100" b="1" spc="5" dirty="0" smtClean="0">
                <a:latin typeface="Arial"/>
                <a:cs typeface="Arial"/>
              </a:rPr>
              <a:t> </a:t>
            </a:r>
            <a:r>
              <a:rPr sz="1100" b="1" spc="0" dirty="0" smtClean="0">
                <a:latin typeface="Arial"/>
                <a:cs typeface="Arial"/>
              </a:rPr>
              <a:t>effects to create a soundtrack</a:t>
            </a:r>
            <a:endParaRPr sz="11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14"/>
              </a:spcBef>
            </a:pPr>
            <a:endParaRPr sz="600"/>
          </a:p>
          <a:p>
            <a:pPr marL="12700" marR="46355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Adobe Audition includes thousands of uncompressed, royalty-free loops, sound beds, and sound effects. These files are available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as ZIP file archives you can download by selecting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Help &gt; Download Sound Effects And More or by pointing your web browser to: </a:t>
            </a:r>
            <a:r>
              <a:rPr sz="1000" spc="0" dirty="0" smtClean="0">
                <a:solidFill>
                  <a:srgbClr val="2E3092"/>
                </a:solidFill>
                <a:latin typeface="Times New Roman"/>
                <a:cs typeface="Times New Roman"/>
                <a:hlinkClick r:id="rId2"/>
              </a:rPr>
              <a:t>www.adobe.com/go/audition_extras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2700" marR="127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When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download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royalty-free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files,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can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store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them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folder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on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your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computer’s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hard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drive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or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network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drive, and then use the Media Browser panel (</a:t>
            </a:r>
            <a:r>
              <a:rPr sz="1000" b="1" spc="0" dirty="0" smtClean="0">
                <a:latin typeface="Times New Roman"/>
                <a:cs typeface="Times New Roman"/>
              </a:rPr>
              <a:t>Figure 1</a:t>
            </a:r>
            <a:r>
              <a:rPr sz="1000" spc="0" dirty="0" smtClean="0">
                <a:latin typeface="Times New Roman"/>
                <a:cs typeface="Times New Roman"/>
              </a:rPr>
              <a:t>) in Adobe Audition to locate and preview sounds before adding them to a soundtrack.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1200"/>
              </a:lnSpc>
              <a:spcBef>
                <a:spcPts val="32"/>
              </a:spcBef>
            </a:pPr>
            <a:endParaRPr sz="1200"/>
          </a:p>
          <a:p>
            <a:pPr marL="12700">
              <a:lnSpc>
                <a:spcPct val="100000"/>
              </a:lnSpc>
            </a:pPr>
            <a:r>
              <a:rPr sz="900" i="1" dirty="0" smtClean="0">
                <a:latin typeface="Arial"/>
                <a:cs typeface="Arial"/>
              </a:rPr>
              <a:t>To preview sounds in the Media Browser panel:</a:t>
            </a:r>
            <a:endParaRPr sz="900">
              <a:latin typeface="Arial"/>
              <a:cs typeface="Arial"/>
            </a:endParaRPr>
          </a:p>
          <a:p>
            <a:pPr marL="241300" indent="-177800">
              <a:lnSpc>
                <a:spcPct val="100000"/>
              </a:lnSpc>
              <a:spcBef>
                <a:spcPts val="484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Start Adobe Audition.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/>
            </a:pPr>
            <a:endParaRPr sz="600"/>
          </a:p>
          <a:p>
            <a:pPr marL="241300" marR="2831465" indent="-1778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Select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Window &gt; Workspace &gt; Default to make sure the default workspace is selected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and the Media Browser panel is open.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35450" y="8087741"/>
            <a:ext cx="1605280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1 </a:t>
            </a:r>
            <a:r>
              <a:rPr sz="1000" dirty="0" smtClean="0">
                <a:latin typeface="Times New Roman"/>
                <a:cs typeface="Times New Roman"/>
              </a:rPr>
              <a:t>Media Browser panel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248150" y="6267081"/>
            <a:ext cx="2280920" cy="1803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414908"/>
            <a:ext cx="93535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Project 7 guide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17717" y="414908"/>
            <a:ext cx="125349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Adobe Audition</a:t>
            </a:r>
            <a:r>
              <a:rPr sz="1000" b="1" spc="5" dirty="0" smtClean="0">
                <a:latin typeface="Arial"/>
                <a:cs typeface="Arial"/>
              </a:rPr>
              <a:t> 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609600"/>
            <a:ext cx="5943600" cy="0"/>
          </a:xfrm>
          <a:custGeom>
            <a:avLst/>
            <a:gdLst/>
            <a:ahLst/>
            <a:cxnLst/>
            <a:rect l="l" t="t" r="r" b="b"/>
            <a:pathLst>
              <a:path w="5943600">
                <a:moveTo>
                  <a:pt x="594360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91184" y="9482708"/>
            <a:ext cx="81915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b="1" dirty="0" smtClean="0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1674" y="9482708"/>
            <a:ext cx="2233295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dirty="0" smtClean="0">
                <a:latin typeface="Arial"/>
                <a:cs typeface="Arial"/>
              </a:rPr>
              <a:t>How to use loops, music beds, and sound effects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77917" y="9482708"/>
            <a:ext cx="1692910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dirty="0" smtClean="0">
                <a:latin typeface="Arial"/>
                <a:cs typeface="Arial"/>
              </a:rPr>
              <a:t>© 2012 Adobe Systems Incorporated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500" y="872108"/>
            <a:ext cx="3089275" cy="36703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90500" marR="273685" indent="-177800">
              <a:lnSpc>
                <a:spcPct val="100000"/>
              </a:lnSpc>
              <a:buFont typeface="Times New Roman"/>
              <a:buAutoNum type="arabicPeriod" startAt="3"/>
              <a:tabLst>
                <a:tab pos="1905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In the Media Browser panel, locate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 folder that contains your royalty-free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music, loops, and sounds (</a:t>
            </a:r>
            <a:r>
              <a:rPr sz="1000" b="1" spc="0" dirty="0" smtClean="0">
                <a:latin typeface="Times New Roman"/>
                <a:cs typeface="Times New Roman"/>
              </a:rPr>
              <a:t>Figure 2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 startAt="3"/>
            </a:pPr>
            <a:endParaRPr sz="600"/>
          </a:p>
          <a:p>
            <a:pPr marL="190500" marR="172085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In this example,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we’ve organized our sounds into two folders— “loops” and “music beds.”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90500" marR="101600" indent="-177800">
              <a:lnSpc>
                <a:spcPct val="100000"/>
              </a:lnSpc>
              <a:buFont typeface="Times New Roman"/>
              <a:buAutoNum type="arabicPeriod" startAt="4"/>
              <a:tabLst>
                <a:tab pos="1905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To preview a sound file, select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it in the Media Browser panel and click the Play button (</a:t>
            </a:r>
            <a:r>
              <a:rPr sz="1000" b="1" spc="0" dirty="0" smtClean="0">
                <a:latin typeface="Times New Roman"/>
                <a:cs typeface="Times New Roman"/>
              </a:rPr>
              <a:t>Figure 2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 startAt="4"/>
            </a:pPr>
            <a:endParaRPr sz="600"/>
          </a:p>
          <a:p>
            <a:pPr marL="190500" marR="5588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The file plays. Notice that the file may be very short. It may be just a single sound effect, a couple of beats, or a few bars of music. You can extend this by looping.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90500" marR="12700" algn="just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Note: </a:t>
            </a:r>
            <a:r>
              <a:rPr sz="1000" dirty="0" smtClean="0">
                <a:latin typeface="Times New Roman"/>
                <a:cs typeface="Times New Roman"/>
              </a:rPr>
              <a:t>When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Auto-Play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button</a:t>
            </a:r>
            <a:r>
              <a:rPr sz="1000" spc="-5" dirty="0" smtClean="0">
                <a:latin typeface="Times New Roman"/>
                <a:cs typeface="Times New Roman"/>
              </a:rPr>
              <a:t> (</a:t>
            </a:r>
            <a:r>
              <a:rPr sz="1000" b="1" spc="0" dirty="0" smtClean="0">
                <a:latin typeface="Times New Roman"/>
                <a:cs typeface="Times New Roman"/>
              </a:rPr>
              <a:t>Figure 2</a:t>
            </a:r>
            <a:r>
              <a:rPr sz="1000" spc="0" dirty="0" smtClean="0">
                <a:latin typeface="Times New Roman"/>
                <a:cs typeface="Times New Roman"/>
              </a:rPr>
              <a:t>)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is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selected, sound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files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play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automatically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when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click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on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them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 the Media Browser panel. Leave this turned off for now.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90500" marR="186690" indent="-177800">
              <a:lnSpc>
                <a:spcPct val="100000"/>
              </a:lnSpc>
              <a:buFont typeface="Times New Roman"/>
              <a:buAutoNum type="arabicPeriod" startAt="5"/>
              <a:tabLst>
                <a:tab pos="1905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In the Media Browser panel, click the Loop Playback button (</a:t>
            </a:r>
            <a:r>
              <a:rPr sz="1000" b="1" spc="0" dirty="0" smtClean="0">
                <a:latin typeface="Times New Roman"/>
                <a:cs typeface="Times New Roman"/>
              </a:rPr>
              <a:t>Figure 2</a:t>
            </a:r>
            <a:r>
              <a:rPr sz="1000" spc="0" dirty="0" smtClean="0">
                <a:latin typeface="Times New Roman"/>
                <a:cs typeface="Times New Roman"/>
              </a:rPr>
              <a:t>) to select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it.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spcBef>
                <a:spcPts val="0"/>
              </a:spcBef>
              <a:buFont typeface="Times New Roman"/>
              <a:buAutoNum type="arabicPeriod" startAt="5"/>
            </a:pPr>
            <a:endParaRPr sz="600"/>
          </a:p>
          <a:p>
            <a:pPr marL="190500" indent="-177800">
              <a:lnSpc>
                <a:spcPct val="100000"/>
              </a:lnSpc>
              <a:buFont typeface="Times New Roman"/>
              <a:buAutoNum type="arabicPeriod" startAt="5"/>
              <a:tabLst>
                <a:tab pos="1905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Select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 sound file and click Play.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 startAt="5"/>
            </a:pPr>
            <a:endParaRPr sz="600"/>
          </a:p>
          <a:p>
            <a:pPr marL="190500" marR="31115" algn="just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This time the file loops continuously until you click the Stop button. This is a good example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of how looping can be used to create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music or sound effects of any duration.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90500" indent="-177800">
              <a:lnSpc>
                <a:spcPct val="100000"/>
              </a:lnSpc>
              <a:buFont typeface="Times New Roman"/>
              <a:buAutoNum type="arabicPeriod" startAt="7"/>
              <a:tabLst>
                <a:tab pos="1905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Click the Stop button.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35450" y="3226816"/>
            <a:ext cx="2448560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2 </a:t>
            </a:r>
            <a:r>
              <a:rPr sz="1000" dirty="0" smtClean="0">
                <a:latin typeface="Times New Roman"/>
                <a:cs typeface="Times New Roman"/>
              </a:rPr>
              <a:t>Preview sounds in the Media Browser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700" y="4724400"/>
            <a:ext cx="3136900" cy="1600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i="1" dirty="0" smtClean="0">
                <a:latin typeface="Arial"/>
                <a:cs typeface="Arial"/>
              </a:rPr>
              <a:t>To add loops and sounds to a multitrack session:</a:t>
            </a:r>
            <a:endParaRPr sz="900" dirty="0">
              <a:latin typeface="Arial"/>
              <a:cs typeface="Arial"/>
            </a:endParaRPr>
          </a:p>
          <a:p>
            <a:pPr marL="241300" marR="144780" indent="-177800">
              <a:lnSpc>
                <a:spcPct val="100000"/>
              </a:lnSpc>
              <a:spcBef>
                <a:spcPts val="484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Click the View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Editor button to start a new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/>
            </a:pPr>
            <a:endParaRPr sz="600" dirty="0"/>
          </a:p>
          <a:p>
            <a:pPr marL="2413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The New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 dialog box appears.</a:t>
            </a:r>
            <a:endParaRPr sz="1000" dirty="0">
              <a:latin typeface="Times New Roman"/>
              <a:cs typeface="Times New Roman"/>
            </a:endParaRPr>
          </a:p>
          <a:p>
            <a:pPr marL="241300" marR="12700" indent="-177800">
              <a:lnSpc>
                <a:spcPct val="150000"/>
              </a:lnSpc>
              <a:buFont typeface="Times New Roman"/>
              <a:buAutoNum type="arabicPeriod" startAt="2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Enter a name for 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 and click OK. When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creating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music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score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for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video,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it’s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good</a:t>
            </a:r>
            <a:r>
              <a:rPr lang="en-US" sz="1000" spc="-35" dirty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idea</a:t>
            </a:r>
            <a:r>
              <a:rPr lang="en-US" sz="1000" spc="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lang="en-US" sz="1000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load </a:t>
            </a:r>
            <a:r>
              <a:rPr sz="1000" dirty="0" smtClean="0">
                <a:latin typeface="Times New Roman"/>
                <a:cs typeface="Times New Roman"/>
              </a:rPr>
              <a:t>a copy of the video into 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session. This makes timing the score to your movie a lot easier.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2500" y="6400800"/>
            <a:ext cx="3089910" cy="1752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3.  </a:t>
            </a:r>
            <a:r>
              <a:rPr sz="1000" b="1" spc="-10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 import a video preview, select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File &gt; Import &gt; File.</a:t>
            </a:r>
            <a:endParaRPr sz="1000" dirty="0">
              <a:latin typeface="Times New Roman"/>
              <a:cs typeface="Times New Roman"/>
            </a:endParaRPr>
          </a:p>
          <a:p>
            <a:pPr marL="190500" marR="154940" algn="just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Select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 video file and click Open. Drag the video file from the Files panel to the first track in the Multitrack Editor panel.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 dirty="0"/>
          </a:p>
          <a:p>
            <a:pPr marL="190500" marR="127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A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new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video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preview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track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is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added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as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top-most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layer in 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 (</a:t>
            </a:r>
            <a:r>
              <a:rPr sz="1000" b="1" spc="0" dirty="0" smtClean="0">
                <a:latin typeface="Times New Roman"/>
                <a:cs typeface="Times New Roman"/>
              </a:rPr>
              <a:t>Figure 3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may need to drag the video clip to the left to position it at the beginning of the track.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 dirty="0"/>
          </a:p>
          <a:p>
            <a:pPr marL="190500" marR="31115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When you play 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session, the video appears in the Video panel </a:t>
            </a:r>
            <a:r>
              <a:rPr sz="1000" spc="-5" dirty="0" smtClean="0">
                <a:latin typeface="Times New Roman"/>
                <a:cs typeface="Times New Roman"/>
              </a:rPr>
              <a:t>(</a:t>
            </a:r>
            <a:r>
              <a:rPr sz="1000" b="1" spc="0" dirty="0" smtClean="0">
                <a:latin typeface="Times New Roman"/>
                <a:cs typeface="Times New Roman"/>
              </a:rPr>
              <a:t>Figure </a:t>
            </a:r>
            <a:r>
              <a:rPr sz="1000" b="1" spc="-5" dirty="0" smtClean="0">
                <a:latin typeface="Times New Roman"/>
                <a:cs typeface="Times New Roman"/>
              </a:rPr>
              <a:t>4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5450" y="6360540"/>
            <a:ext cx="2279650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3 </a:t>
            </a:r>
            <a:r>
              <a:rPr sz="1000" dirty="0" smtClean="0">
                <a:latin typeface="Times New Roman"/>
                <a:cs typeface="Times New Roman"/>
              </a:rPr>
              <a:t>Video track in a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5450" y="8362950"/>
            <a:ext cx="1129030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4 </a:t>
            </a:r>
            <a:r>
              <a:rPr sz="1000" dirty="0" smtClean="0">
                <a:latin typeface="Times New Roman"/>
                <a:cs typeface="Times New Roman"/>
              </a:rPr>
              <a:t>Video panel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48150" y="916457"/>
            <a:ext cx="2335606" cy="18610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321175" y="2931159"/>
            <a:ext cx="755650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dirty="0" smtClean="0">
                <a:latin typeface="Arial"/>
                <a:cs typeface="Arial"/>
              </a:rPr>
              <a:t>Play/Stop</a:t>
            </a:r>
            <a:r>
              <a:rPr sz="800" spc="-120" dirty="0" smtClean="0">
                <a:latin typeface="Arial"/>
                <a:cs typeface="Arial"/>
              </a:rPr>
              <a:t> </a:t>
            </a:r>
            <a:r>
              <a:rPr sz="800" spc="0" dirty="0" smtClean="0">
                <a:latin typeface="Arial"/>
                <a:cs typeface="Arial"/>
              </a:rPr>
              <a:t>button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38700" y="2658617"/>
            <a:ext cx="933450" cy="276225"/>
          </a:xfrm>
          <a:custGeom>
            <a:avLst/>
            <a:gdLst/>
            <a:ahLst/>
            <a:cxnLst/>
            <a:rect l="l" t="t" r="r" b="b"/>
            <a:pathLst>
              <a:path w="933450" h="276225">
                <a:moveTo>
                  <a:pt x="0" y="276225"/>
                </a:moveTo>
                <a:lnTo>
                  <a:pt x="933450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221351" y="2951479"/>
            <a:ext cx="692150" cy="2152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800"/>
              </a:lnSpc>
            </a:pPr>
            <a:r>
              <a:rPr sz="800" dirty="0" smtClean="0">
                <a:latin typeface="Arial"/>
                <a:cs typeface="Arial"/>
              </a:rPr>
              <a:t>Loop Playback button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03848" y="2951479"/>
            <a:ext cx="466090" cy="2152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635">
              <a:lnSpc>
                <a:spcPts val="800"/>
              </a:lnSpc>
            </a:pPr>
            <a:r>
              <a:rPr sz="800" dirty="0" smtClean="0">
                <a:latin typeface="Arial"/>
                <a:cs typeface="Arial"/>
              </a:rPr>
              <a:t>Auto-Play button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600" y="2712592"/>
            <a:ext cx="434975" cy="222250"/>
          </a:xfrm>
          <a:custGeom>
            <a:avLst/>
            <a:gdLst/>
            <a:ahLst/>
            <a:cxnLst/>
            <a:rect l="l" t="t" r="r" b="b"/>
            <a:pathLst>
              <a:path w="434975" h="222250">
                <a:moveTo>
                  <a:pt x="0" y="222250"/>
                </a:moveTo>
                <a:lnTo>
                  <a:pt x="434975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181725" y="2706242"/>
            <a:ext cx="104775" cy="228600"/>
          </a:xfrm>
          <a:custGeom>
            <a:avLst/>
            <a:gdLst/>
            <a:ahLst/>
            <a:cxnLst/>
            <a:rect l="l" t="t" r="r" b="b"/>
            <a:pathLst>
              <a:path w="104775" h="228600">
                <a:moveTo>
                  <a:pt x="104775" y="228600"/>
                </a:moveTo>
                <a:lnTo>
                  <a:pt x="0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38700" y="2658617"/>
            <a:ext cx="933450" cy="276225"/>
          </a:xfrm>
          <a:custGeom>
            <a:avLst/>
            <a:gdLst/>
            <a:ahLst/>
            <a:cxnLst/>
            <a:rect l="l" t="t" r="r" b="b"/>
            <a:pathLst>
              <a:path w="933450" h="276225">
                <a:moveTo>
                  <a:pt x="0" y="276225"/>
                </a:moveTo>
                <a:lnTo>
                  <a:pt x="93345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62600" y="2712592"/>
            <a:ext cx="434975" cy="222250"/>
          </a:xfrm>
          <a:custGeom>
            <a:avLst/>
            <a:gdLst/>
            <a:ahLst/>
            <a:cxnLst/>
            <a:rect l="l" t="t" r="r" b="b"/>
            <a:pathLst>
              <a:path w="434975" h="222250">
                <a:moveTo>
                  <a:pt x="0" y="222250"/>
                </a:moveTo>
                <a:lnTo>
                  <a:pt x="43497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81725" y="2706242"/>
            <a:ext cx="104775" cy="228600"/>
          </a:xfrm>
          <a:custGeom>
            <a:avLst/>
            <a:gdLst/>
            <a:ahLst/>
            <a:cxnLst/>
            <a:rect l="l" t="t" r="r" b="b"/>
            <a:pathLst>
              <a:path w="104775" h="228600">
                <a:moveTo>
                  <a:pt x="104775" y="228600"/>
                </a:moveTo>
                <a:lnTo>
                  <a:pt x="0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48150" y="4983048"/>
            <a:ext cx="2602001" cy="13691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48150" y="6707758"/>
            <a:ext cx="2614929" cy="16382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414908"/>
            <a:ext cx="125349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Adobe Audition</a:t>
            </a:r>
            <a:r>
              <a:rPr sz="1000" b="1" spc="5" dirty="0" smtClean="0">
                <a:latin typeface="Arial"/>
                <a:cs typeface="Arial"/>
              </a:rPr>
              <a:t> 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34964" y="414908"/>
            <a:ext cx="93535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Project 7 guide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609600"/>
            <a:ext cx="5943600" cy="0"/>
          </a:xfrm>
          <a:custGeom>
            <a:avLst/>
            <a:gdLst/>
            <a:ahLst/>
            <a:cxnLst/>
            <a:rect l="l" t="t" r="r" b="b"/>
            <a:pathLst>
              <a:path w="5943600">
                <a:moveTo>
                  <a:pt x="594360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01700" y="9482708"/>
            <a:ext cx="1692910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dirty="0" smtClean="0">
                <a:latin typeface="Arial"/>
                <a:cs typeface="Arial"/>
              </a:rPr>
              <a:t>© 2012 Adobe Systems Incorporated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37227" y="9482708"/>
            <a:ext cx="2233295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dirty="0" smtClean="0">
                <a:latin typeface="Arial"/>
                <a:cs typeface="Arial"/>
              </a:rPr>
              <a:t>How to use loops, music beds, and sound effects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99300" y="9482708"/>
            <a:ext cx="81915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b="1" dirty="0" smtClean="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500" y="872108"/>
            <a:ext cx="3088005" cy="1308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90500" marR="297815" indent="-1778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4.  </a:t>
            </a:r>
            <a:r>
              <a:rPr sz="1000" b="1" spc="-10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Drag a sound file from the Media Browser panel to Track 1 in 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Editor panel.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90500" marR="127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sound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is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added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multitrack session,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but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it’s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just a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short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piece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of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music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or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sound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(</a:t>
            </a:r>
            <a:r>
              <a:rPr sz="1000" b="1" spc="0" dirty="0" smtClean="0">
                <a:latin typeface="Times New Roman"/>
                <a:cs typeface="Times New Roman"/>
              </a:rPr>
              <a:t>Figure 5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can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now extend its length to match your video or other music elements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you’ve added to the session. You can also add loops, sounds, and music beds to additional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layers to create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 multilayer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soundtrack.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0300" y="2243708"/>
            <a:ext cx="2823210" cy="3175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Next, you will extend the loop to match the duration of your video.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5450" y="2321941"/>
            <a:ext cx="1704339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5 </a:t>
            </a:r>
            <a:r>
              <a:rPr sz="1000" dirty="0" smtClean="0">
                <a:latin typeface="Times New Roman"/>
                <a:cs typeface="Times New Roman"/>
              </a:rPr>
              <a:t>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Editor panel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1700" y="2705100"/>
            <a:ext cx="2065020" cy="1492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i="1" dirty="0" smtClean="0">
                <a:latin typeface="Arial"/>
                <a:cs typeface="Arial"/>
              </a:rPr>
              <a:t>To extend a loop in a multitrack session: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2500" y="2904108"/>
            <a:ext cx="3117850" cy="36703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90500" indent="-177800">
              <a:lnSpc>
                <a:spcPct val="100000"/>
              </a:lnSpc>
              <a:buFont typeface="Times New Roman"/>
              <a:buAutoNum type="arabicPeriod"/>
              <a:tabLst>
                <a:tab pos="1905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Continue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from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where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left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off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previous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activity.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/>
            </a:pPr>
            <a:endParaRPr sz="600"/>
          </a:p>
          <a:p>
            <a:pPr marL="190500" marR="62865" indent="-177800">
              <a:lnSpc>
                <a:spcPct val="100000"/>
              </a:lnSpc>
              <a:buFont typeface="Times New Roman"/>
              <a:buAutoNum type="arabicPeriod"/>
              <a:tabLst>
                <a:tab pos="1905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Position the Current Time Indicator (CTI) at the beginning of the Timeline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 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Editor panel and press the spacebar to play the loop in Track 1.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/>
            </a:pPr>
            <a:endParaRPr sz="600"/>
          </a:p>
          <a:p>
            <a:pPr marL="190500" marR="42545" algn="just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The loop plays for just a few seconds. You can copy and paste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loop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Track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1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extend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it,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but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there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is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better way to extend a loop.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90500" indent="-177800">
              <a:lnSpc>
                <a:spcPct val="100000"/>
              </a:lnSpc>
              <a:buFont typeface="Times New Roman"/>
              <a:buAutoNum type="arabicPeriod" startAt="3"/>
              <a:tabLst>
                <a:tab pos="1905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Select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 sound file in Track 1, and select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Clip &gt; Loop.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 startAt="3"/>
            </a:pPr>
            <a:endParaRPr sz="600"/>
          </a:p>
          <a:p>
            <a:pPr marL="190500" marR="4064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Loop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icon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appears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lower-left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corner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of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clip in 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Editor (</a:t>
            </a:r>
            <a:r>
              <a:rPr sz="1000" b="1" spc="0" dirty="0" smtClean="0">
                <a:latin typeface="Times New Roman"/>
                <a:cs typeface="Times New Roman"/>
              </a:rPr>
              <a:t>Figure 6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90500" marR="83820" indent="-177800">
              <a:lnSpc>
                <a:spcPct val="100000"/>
              </a:lnSpc>
              <a:buFont typeface="Times New Roman"/>
              <a:buAutoNum type="arabicPeriod" startAt="4"/>
              <a:tabLst>
                <a:tab pos="1905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Position the pointer along the right edge of the loop clip in Track 1.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 startAt="4"/>
            </a:pPr>
            <a:endParaRPr sz="600"/>
          </a:p>
          <a:p>
            <a:pPr marL="1905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The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pointer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changes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Trim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Loop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pointer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(</a:t>
            </a:r>
            <a:r>
              <a:rPr sz="1000" b="1" spc="0" dirty="0" smtClean="0">
                <a:latin typeface="Times New Roman"/>
                <a:cs typeface="Times New Roman"/>
              </a:rPr>
              <a:t>Figure 7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90500" marR="41275" indent="-177800">
              <a:lnSpc>
                <a:spcPct val="100000"/>
              </a:lnSpc>
              <a:buFont typeface="Times New Roman"/>
              <a:buAutoNum type="arabicPeriod" startAt="5"/>
              <a:tabLst>
                <a:tab pos="1905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Drag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edge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of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loop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clip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right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until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it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matches the duration of the video clip (or whatever length you want to make it.).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90500" marR="4318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The loop repeats automatically</a:t>
            </a:r>
            <a:r>
              <a:rPr sz="1000" spc="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for the duration of the clip. If you look closely, you can see thin dotted vertical lines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that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represent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location at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which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loop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repeats (</a:t>
            </a:r>
            <a:r>
              <a:rPr sz="1000" b="1" spc="0" dirty="0" smtClean="0">
                <a:latin typeface="Times New Roman"/>
                <a:cs typeface="Times New Roman"/>
              </a:rPr>
              <a:t>Figure 8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5450" y="4583682"/>
            <a:ext cx="2237105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6 </a:t>
            </a:r>
            <a:r>
              <a:rPr sz="1000" dirty="0" smtClean="0">
                <a:latin typeface="Times New Roman"/>
                <a:cs typeface="Times New Roman"/>
              </a:rPr>
              <a:t>Loop clip in 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Editor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35450" y="6271639"/>
            <a:ext cx="1457325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7 </a:t>
            </a:r>
            <a:r>
              <a:rPr sz="1000" dirty="0" smtClean="0">
                <a:latin typeface="Times New Roman"/>
                <a:cs typeface="Times New Roman"/>
              </a:rPr>
              <a:t>Trim Loop pointer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35450" y="8532239"/>
            <a:ext cx="1471930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8 </a:t>
            </a:r>
            <a:r>
              <a:rPr sz="1000" dirty="0" smtClean="0">
                <a:latin typeface="Times New Roman"/>
                <a:cs typeface="Times New Roman"/>
              </a:rPr>
              <a:t>Extended loop clip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48150" y="914400"/>
            <a:ext cx="2614929" cy="1390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48150" y="3374212"/>
            <a:ext cx="2607830" cy="11753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264275" y="3009900"/>
            <a:ext cx="466090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dirty="0" smtClean="0">
                <a:latin typeface="Arial"/>
                <a:cs typeface="Arial"/>
              </a:rPr>
              <a:t>Loop icon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353175" y="3170808"/>
            <a:ext cx="161925" cy="1200149"/>
          </a:xfrm>
          <a:custGeom>
            <a:avLst/>
            <a:gdLst/>
            <a:ahLst/>
            <a:cxnLst/>
            <a:rect l="l" t="t" r="r" b="b"/>
            <a:pathLst>
              <a:path w="161925" h="1200149">
                <a:moveTo>
                  <a:pt x="0" y="1200149"/>
                </a:moveTo>
                <a:lnTo>
                  <a:pt x="161925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53175" y="3170808"/>
            <a:ext cx="161925" cy="1200149"/>
          </a:xfrm>
          <a:custGeom>
            <a:avLst/>
            <a:gdLst/>
            <a:ahLst/>
            <a:cxnLst/>
            <a:rect l="l" t="t" r="r" b="b"/>
            <a:pathLst>
              <a:path w="161925" h="1200149">
                <a:moveTo>
                  <a:pt x="0" y="1200149"/>
                </a:moveTo>
                <a:lnTo>
                  <a:pt x="161925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48150" y="4933937"/>
            <a:ext cx="1143000" cy="13208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48150" y="7155421"/>
            <a:ext cx="2614929" cy="13684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76875" y="6892925"/>
            <a:ext cx="171450" cy="428625"/>
          </a:xfrm>
          <a:custGeom>
            <a:avLst/>
            <a:gdLst/>
            <a:ahLst/>
            <a:cxnLst/>
            <a:rect l="l" t="t" r="r" b="b"/>
            <a:pathLst>
              <a:path w="171450" h="428625">
                <a:moveTo>
                  <a:pt x="171450" y="0"/>
                </a:moveTo>
                <a:lnTo>
                  <a:pt x="0" y="428625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53151" y="6902450"/>
            <a:ext cx="1109599" cy="409575"/>
          </a:xfrm>
          <a:custGeom>
            <a:avLst/>
            <a:gdLst/>
            <a:ahLst/>
            <a:cxnLst/>
            <a:rect l="l" t="t" r="r" b="b"/>
            <a:pathLst>
              <a:path w="1109599" h="409575">
                <a:moveTo>
                  <a:pt x="0" y="0"/>
                </a:moveTo>
                <a:lnTo>
                  <a:pt x="1109599" y="409575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378450" y="6652386"/>
            <a:ext cx="1166495" cy="2152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800"/>
              </a:lnSpc>
            </a:pPr>
            <a:r>
              <a:rPr sz="800" dirty="0" smtClean="0">
                <a:latin typeface="Arial"/>
                <a:cs typeface="Arial"/>
              </a:rPr>
              <a:t>Lines representing where loop repeats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76875" y="6892925"/>
            <a:ext cx="171450" cy="428625"/>
          </a:xfrm>
          <a:custGeom>
            <a:avLst/>
            <a:gdLst/>
            <a:ahLst/>
            <a:cxnLst/>
            <a:rect l="l" t="t" r="r" b="b"/>
            <a:pathLst>
              <a:path w="171450" h="428625">
                <a:moveTo>
                  <a:pt x="171450" y="0"/>
                </a:moveTo>
                <a:lnTo>
                  <a:pt x="0" y="428625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53151" y="6902450"/>
            <a:ext cx="1109599" cy="409575"/>
          </a:xfrm>
          <a:custGeom>
            <a:avLst/>
            <a:gdLst/>
            <a:ahLst/>
            <a:cxnLst/>
            <a:rect l="l" t="t" r="r" b="b"/>
            <a:pathLst>
              <a:path w="1109599" h="409575">
                <a:moveTo>
                  <a:pt x="0" y="0"/>
                </a:moveTo>
                <a:lnTo>
                  <a:pt x="1109599" y="409575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414908"/>
            <a:ext cx="93535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Project 7 guide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17717" y="414908"/>
            <a:ext cx="125349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Adobe Audition</a:t>
            </a:r>
            <a:r>
              <a:rPr sz="1000" b="1" spc="5" dirty="0" smtClean="0">
                <a:latin typeface="Arial"/>
                <a:cs typeface="Arial"/>
              </a:rPr>
              <a:t> 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609600"/>
            <a:ext cx="5943600" cy="0"/>
          </a:xfrm>
          <a:custGeom>
            <a:avLst/>
            <a:gdLst/>
            <a:ahLst/>
            <a:cxnLst/>
            <a:rect l="l" t="t" r="r" b="b"/>
            <a:pathLst>
              <a:path w="5943600">
                <a:moveTo>
                  <a:pt x="594360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91184" y="9482708"/>
            <a:ext cx="81915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b="1" dirty="0" smtClean="0"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1674" y="9482708"/>
            <a:ext cx="2233295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dirty="0" smtClean="0">
                <a:latin typeface="Arial"/>
                <a:cs typeface="Arial"/>
              </a:rPr>
              <a:t>How to use loops, music beds, and sound effects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77917" y="9482708"/>
            <a:ext cx="1692910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dirty="0" smtClean="0">
                <a:latin typeface="Arial"/>
                <a:cs typeface="Arial"/>
              </a:rPr>
              <a:t>© 2012 Adobe Systems Incorporated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1700" y="867791"/>
            <a:ext cx="5941695" cy="10960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2955290" algn="just">
              <a:lnSpc>
                <a:spcPct val="100000"/>
              </a:lnSpc>
            </a:pPr>
            <a:r>
              <a:rPr sz="1100" b="1" dirty="0" smtClean="0">
                <a:latin typeface="Arial"/>
                <a:cs typeface="Arial"/>
              </a:rPr>
              <a:t>Layering</a:t>
            </a:r>
            <a:r>
              <a:rPr sz="1100" b="1" spc="5" dirty="0" smtClean="0">
                <a:latin typeface="Arial"/>
                <a:cs typeface="Arial"/>
              </a:rPr>
              <a:t> </a:t>
            </a:r>
            <a:r>
              <a:rPr sz="1100" b="1" spc="0" dirty="0" smtClean="0">
                <a:latin typeface="Arial"/>
                <a:cs typeface="Arial"/>
              </a:rPr>
              <a:t>sounds</a:t>
            </a:r>
            <a:r>
              <a:rPr sz="1100" b="1" spc="5" dirty="0" smtClean="0">
                <a:latin typeface="Arial"/>
                <a:cs typeface="Arial"/>
              </a:rPr>
              <a:t> </a:t>
            </a:r>
            <a:r>
              <a:rPr sz="1100" b="1" spc="0" dirty="0" smtClean="0">
                <a:latin typeface="Arial"/>
                <a:cs typeface="Arial"/>
              </a:rPr>
              <a:t>to create a multitrack score</a:t>
            </a:r>
            <a:endParaRPr sz="11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13"/>
              </a:spcBef>
            </a:pPr>
            <a:endParaRPr sz="600"/>
          </a:p>
          <a:p>
            <a:pPr marL="12700" marR="12700" algn="just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You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can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add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additional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layers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by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dragging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music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or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additional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loops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and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sound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effects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open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tracks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 the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multitrack session.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For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example, you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might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lay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down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track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of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drums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by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using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drum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loop.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could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then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add a layer of stringed instruments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and a track of horns or a choir.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12700" marR="13335" algn="just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Most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of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royalty-free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loops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indicate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their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tempo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filename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or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folder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which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they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are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stored,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such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as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85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beats per minute (85 bpm). By pairing sound loops with the same tempo, you can create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very appealing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scores.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1700" y="2108200"/>
            <a:ext cx="3138805" cy="52406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i="1" dirty="0" smtClean="0">
                <a:latin typeface="Arial"/>
                <a:cs typeface="Arial"/>
              </a:rPr>
              <a:t>To create a multitrack score by layering sounds:</a:t>
            </a:r>
            <a:endParaRPr sz="900">
              <a:latin typeface="Arial"/>
              <a:cs typeface="Arial"/>
            </a:endParaRPr>
          </a:p>
          <a:p>
            <a:pPr marL="241300" indent="-177800">
              <a:lnSpc>
                <a:spcPct val="100000"/>
              </a:lnSpc>
              <a:spcBef>
                <a:spcPts val="484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Create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 new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/>
            </a:pPr>
            <a:endParaRPr sz="600"/>
          </a:p>
          <a:p>
            <a:pPr marL="241300" marR="125095" indent="-1778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Right-click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(Windows) or Control-click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(Mac OS) any empty track in 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Editor panel, and select Session Properties.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/>
            </a:pPr>
            <a:endParaRPr sz="600"/>
          </a:p>
          <a:p>
            <a:pPr marL="241300" marR="15875" indent="-1778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In the Properties panel, expand the Time Display section and enter a Tempo that matches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 music or sound in your project (</a:t>
            </a:r>
            <a:r>
              <a:rPr sz="1000" b="1" spc="0" dirty="0" smtClean="0">
                <a:latin typeface="Times New Roman"/>
                <a:cs typeface="Times New Roman"/>
              </a:rPr>
              <a:t>Figure 9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spcBef>
                <a:spcPts val="0"/>
              </a:spcBef>
              <a:buFont typeface="Times New Roman"/>
              <a:buAutoNum type="arabicPeriod"/>
            </a:pPr>
            <a:endParaRPr sz="600"/>
          </a:p>
          <a:p>
            <a:pPr marL="241300" marR="22860" indent="-1778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Use the Media Browser panel to locate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 files to use in your score.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/>
            </a:pPr>
            <a:endParaRPr sz="600"/>
          </a:p>
          <a:p>
            <a:pPr marL="241300" marR="202565" indent="-1778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Drag each layer of sound into the empty tracks in 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Editor panel.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/>
            </a:pPr>
            <a:endParaRPr sz="600"/>
          </a:p>
          <a:p>
            <a:pPr marL="241300" marR="62230" indent="-1778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Make sure Synchronize With Time Display Preferences is selected.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/>
            </a:pPr>
            <a:endParaRPr sz="600"/>
          </a:p>
          <a:p>
            <a:pPr marL="241300" marR="127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This causes the time display in the active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 to match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time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and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tempo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preferences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set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here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 Properties panel (</a:t>
            </a:r>
            <a:r>
              <a:rPr sz="1000" b="1" spc="0" dirty="0" smtClean="0">
                <a:latin typeface="Times New Roman"/>
                <a:cs typeface="Times New Roman"/>
              </a:rPr>
              <a:t>Figure 10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241300" marR="22860" indent="-177800">
              <a:lnSpc>
                <a:spcPct val="100000"/>
              </a:lnSpc>
              <a:buFont typeface="Times New Roman"/>
              <a:buAutoNum type="arabicPeriod" startAt="7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Convert each file into a loop and extend the tracks to the desired duration.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 startAt="7"/>
            </a:pPr>
            <a:endParaRPr sz="600"/>
          </a:p>
          <a:p>
            <a:pPr marL="241300" marR="1143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Not all files need to start and end at the same time. For example,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 score may begin with violins and then slowly introduce other instruments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or vocals.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241300" marR="114300" indent="-177800">
              <a:lnSpc>
                <a:spcPct val="100000"/>
              </a:lnSpc>
              <a:buFont typeface="Times New Roman"/>
              <a:buAutoNum type="arabicPeriod" startAt="8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Align the clips in each track by the gray dotted lines to make sure they play to the same beat (</a:t>
            </a:r>
            <a:r>
              <a:rPr sz="1000" b="1" spc="-5" dirty="0" smtClean="0">
                <a:latin typeface="Times New Roman"/>
                <a:cs typeface="Times New Roman"/>
              </a:rPr>
              <a:t>Figur</a:t>
            </a:r>
            <a:r>
              <a:rPr sz="1000" b="1" spc="0" dirty="0" smtClean="0">
                <a:latin typeface="Times New Roman"/>
                <a:cs typeface="Times New Roman"/>
              </a:rPr>
              <a:t>e </a:t>
            </a:r>
            <a:r>
              <a:rPr sz="1000" b="1" spc="-5" dirty="0" smtClean="0">
                <a:latin typeface="Times New Roman"/>
                <a:cs typeface="Times New Roman"/>
              </a:rPr>
              <a:t>11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241300" marR="127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When you’re finished creating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your score, you can mix down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layered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multitrack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single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audio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file for use in other files. You can add the resulting file to other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sessions or to your Adobe Premiere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Pro projects and Adobe After Effects compositions.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5450" y="4263009"/>
            <a:ext cx="2304415" cy="3175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9 </a:t>
            </a:r>
            <a:r>
              <a:rPr sz="1000" dirty="0" smtClean="0">
                <a:latin typeface="Times New Roman"/>
                <a:cs typeface="Times New Roman"/>
              </a:rPr>
              <a:t>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 properties in the Properties panel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5450" y="5055615"/>
            <a:ext cx="2505075" cy="3175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10 </a:t>
            </a:r>
            <a:r>
              <a:rPr sz="1000" dirty="0" smtClean="0">
                <a:latin typeface="Times New Roman"/>
                <a:cs typeface="Times New Roman"/>
              </a:rPr>
              <a:t>Time Display in 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Editor panel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5450" y="7687691"/>
            <a:ext cx="2409825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11</a:t>
            </a:r>
            <a:r>
              <a:rPr sz="1000" b="1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score with aligned tracks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248150" y="2356637"/>
            <a:ext cx="2614929" cy="1897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48150" y="4762500"/>
            <a:ext cx="2614929" cy="266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48150" y="5559894"/>
            <a:ext cx="2614929" cy="21194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414908"/>
            <a:ext cx="125349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Adobe Audition</a:t>
            </a:r>
            <a:r>
              <a:rPr sz="1000" b="1" spc="5" dirty="0" smtClean="0">
                <a:latin typeface="Arial"/>
                <a:cs typeface="Arial"/>
              </a:rPr>
              <a:t> 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34964" y="414908"/>
            <a:ext cx="93535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Project 7 guide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609600"/>
            <a:ext cx="5943600" cy="0"/>
          </a:xfrm>
          <a:custGeom>
            <a:avLst/>
            <a:gdLst/>
            <a:ahLst/>
            <a:cxnLst/>
            <a:rect l="l" t="t" r="r" b="b"/>
            <a:pathLst>
              <a:path w="5943600">
                <a:moveTo>
                  <a:pt x="594360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01700" y="9482708"/>
            <a:ext cx="1692910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dirty="0" smtClean="0">
                <a:latin typeface="Arial"/>
                <a:cs typeface="Arial"/>
              </a:rPr>
              <a:t>© 2012 Adobe Systems Incorporated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37227" y="9482708"/>
            <a:ext cx="2233295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dirty="0" smtClean="0">
                <a:latin typeface="Arial"/>
                <a:cs typeface="Arial"/>
              </a:rPr>
              <a:t>How to use loops, music beds, and sound effects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99300" y="9482708"/>
            <a:ext cx="81915" cy="133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00" b="1" dirty="0" smtClean="0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1700" y="867791"/>
            <a:ext cx="5941695" cy="9436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100" b="1" dirty="0" smtClean="0">
                <a:latin typeface="Arial"/>
                <a:cs typeface="Arial"/>
              </a:rPr>
              <a:t>Saving</a:t>
            </a:r>
            <a:r>
              <a:rPr sz="1100" b="1" spc="5" dirty="0" smtClean="0">
                <a:latin typeface="Arial"/>
                <a:cs typeface="Arial"/>
              </a:rPr>
              <a:t> </a:t>
            </a:r>
            <a:r>
              <a:rPr sz="1100" b="1" spc="0" dirty="0" smtClean="0">
                <a:latin typeface="Arial"/>
                <a:cs typeface="Arial"/>
              </a:rPr>
              <a:t>a soundtrack</a:t>
            </a:r>
            <a:r>
              <a:rPr sz="1100" b="1" spc="5" dirty="0" smtClean="0">
                <a:latin typeface="Arial"/>
                <a:cs typeface="Arial"/>
              </a:rPr>
              <a:t> </a:t>
            </a:r>
            <a:r>
              <a:rPr sz="1100" b="1" spc="0" dirty="0" smtClean="0">
                <a:latin typeface="Arial"/>
                <a:cs typeface="Arial"/>
              </a:rPr>
              <a:t>mix to a single</a:t>
            </a:r>
            <a:r>
              <a:rPr sz="1100" b="1" spc="5" dirty="0" smtClean="0">
                <a:latin typeface="Arial"/>
                <a:cs typeface="Arial"/>
              </a:rPr>
              <a:t> </a:t>
            </a:r>
            <a:r>
              <a:rPr sz="1100" b="1" spc="0" dirty="0" smtClean="0">
                <a:latin typeface="Arial"/>
                <a:cs typeface="Arial"/>
              </a:rPr>
              <a:t>audio</a:t>
            </a:r>
            <a:r>
              <a:rPr sz="1100" b="1" spc="5" dirty="0" smtClean="0">
                <a:latin typeface="Arial"/>
                <a:cs typeface="Arial"/>
              </a:rPr>
              <a:t> </a:t>
            </a:r>
            <a:r>
              <a:rPr sz="1100" b="1" spc="0" dirty="0" smtClean="0">
                <a:latin typeface="Arial"/>
                <a:cs typeface="Arial"/>
              </a:rPr>
              <a:t>file</a:t>
            </a:r>
            <a:endParaRPr sz="1100" dirty="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13"/>
              </a:spcBef>
            </a:pPr>
            <a:endParaRPr sz="600" dirty="0"/>
          </a:p>
          <a:p>
            <a:pPr marL="12700" marR="127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This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process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is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known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as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exporting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i="1" spc="0" dirty="0" smtClean="0">
                <a:latin typeface="Times New Roman"/>
                <a:cs typeface="Times New Roman"/>
              </a:rPr>
              <a:t>mixdown</a:t>
            </a:r>
            <a:r>
              <a:rPr sz="1000" i="1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of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multiple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tracks.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When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do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so,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all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of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tracks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are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mixed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into a single file: a WAV file, AIF file, MP3, or other format, depending on your preference.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 dirty="0"/>
          </a:p>
          <a:p>
            <a:pPr marL="12700" marR="127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For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Adobe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smtClean="0">
                <a:latin typeface="Times New Roman"/>
                <a:cs typeface="Times New Roman"/>
              </a:rPr>
              <a:t>Premiere</a:t>
            </a:r>
            <a:r>
              <a:rPr sz="1000" spc="-30" smtClean="0">
                <a:latin typeface="Times New Roman"/>
                <a:cs typeface="Times New Roman"/>
              </a:rPr>
              <a:t> </a:t>
            </a:r>
            <a:r>
              <a:rPr sz="1000" spc="0" smtClean="0">
                <a:latin typeface="Times New Roman"/>
                <a:cs typeface="Times New Roman"/>
              </a:rPr>
              <a:t>Pro,</a:t>
            </a:r>
            <a:r>
              <a:rPr sz="1000" spc="-3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exporting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sound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an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uncompressed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format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is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best.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Generally,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you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want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to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leave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audio files in an uncompressed format—WAV or AIF—until the last step in your editing process.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1700" y="1955800"/>
            <a:ext cx="3141345" cy="37166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i="1" dirty="0" smtClean="0">
                <a:latin typeface="Arial"/>
                <a:cs typeface="Arial"/>
              </a:rPr>
              <a:t>To save a score to a single audio file:</a:t>
            </a:r>
            <a:endParaRPr sz="900">
              <a:latin typeface="Arial"/>
              <a:cs typeface="Arial"/>
            </a:endParaRPr>
          </a:p>
          <a:p>
            <a:pPr marL="241300" indent="-177800">
              <a:lnSpc>
                <a:spcPct val="100000"/>
              </a:lnSpc>
              <a:spcBef>
                <a:spcPts val="484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Select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 file in the Files panel.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/>
            </a:pPr>
            <a:endParaRPr sz="600"/>
          </a:p>
          <a:p>
            <a:pPr marL="241300" marR="194945" indent="-177800">
              <a:lnSpc>
                <a:spcPct val="10000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Select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&gt; Mixdown Session To New File &gt; Entire Session.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buFont typeface="Times New Roman"/>
              <a:buAutoNum type="arabicPeriod"/>
            </a:pPr>
            <a:endParaRPr sz="600"/>
          </a:p>
          <a:p>
            <a:pPr marL="241300" marR="42545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A new file with the same name as the multitrack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session appears in the Files panel (</a:t>
            </a:r>
            <a:r>
              <a:rPr sz="1000" b="1" spc="0" dirty="0" smtClean="0">
                <a:latin typeface="Times New Roman"/>
                <a:cs typeface="Times New Roman"/>
              </a:rPr>
              <a:t>Figure 12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 new file opens automatically</a:t>
            </a:r>
            <a:r>
              <a:rPr sz="1000" spc="1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 the Waveform Editor panel (</a:t>
            </a:r>
            <a:r>
              <a:rPr sz="1000" b="1" spc="0" dirty="0" smtClean="0">
                <a:latin typeface="Times New Roman"/>
                <a:cs typeface="Times New Roman"/>
              </a:rPr>
              <a:t>Figure 13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spcBef>
                <a:spcPts val="0"/>
              </a:spcBef>
            </a:pPr>
            <a:endParaRPr sz="600"/>
          </a:p>
          <a:p>
            <a:pPr marL="240665" marR="419734" indent="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Note: </a:t>
            </a:r>
            <a:r>
              <a:rPr sz="1000" dirty="0" smtClean="0">
                <a:latin typeface="Times New Roman"/>
                <a:cs typeface="Times New Roman"/>
              </a:rPr>
              <a:t>The file is stored in a folder named Adobe Audition Interchange.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241300" indent="-177800">
              <a:lnSpc>
                <a:spcPct val="100000"/>
              </a:lnSpc>
              <a:buFont typeface="Times New Roman"/>
              <a:buAutoNum type="arabicPeriod" startAt="3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Select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Mixdown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file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in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the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Files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panel,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and</a:t>
            </a:r>
            <a:r>
              <a:rPr sz="1000" spc="-3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select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File</a:t>
            </a:r>
            <a:endParaRPr sz="10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&gt; Save As.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24130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The Save As dialog box appears </a:t>
            </a:r>
            <a:r>
              <a:rPr sz="1000" spc="-5" dirty="0" smtClean="0">
                <a:latin typeface="Times New Roman"/>
                <a:cs typeface="Times New Roman"/>
              </a:rPr>
              <a:t>(</a:t>
            </a:r>
            <a:r>
              <a:rPr sz="1000" b="1" spc="0" dirty="0" smtClean="0">
                <a:latin typeface="Times New Roman"/>
                <a:cs typeface="Times New Roman"/>
              </a:rPr>
              <a:t>Figure 14</a:t>
            </a:r>
            <a:r>
              <a:rPr sz="1000" spc="0" dirty="0" smtClean="0">
                <a:latin typeface="Times New Roman"/>
                <a:cs typeface="Times New Roman"/>
              </a:rPr>
              <a:t>).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241300" marR="134620" indent="-177800">
              <a:lnSpc>
                <a:spcPct val="100000"/>
              </a:lnSpc>
              <a:buFont typeface="Times New Roman"/>
              <a:buAutoNum type="arabicPeriod" startAt="4"/>
              <a:tabLst>
                <a:tab pos="241300" algn="l"/>
              </a:tabLst>
            </a:pPr>
            <a:r>
              <a:rPr sz="1000" spc="0" dirty="0" smtClean="0">
                <a:latin typeface="Times New Roman"/>
                <a:cs typeface="Times New Roman"/>
              </a:rPr>
              <a:t>Choose Wave PCM or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AIFF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from the Save As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Type menu (Windows) or Format menu (Mac OS) and click OK.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241300" marR="5334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Both of these formats are uncompressed. Unlike MP3, they do not discard any audio data when you save them.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</a:pPr>
            <a:endParaRPr sz="600"/>
          </a:p>
          <a:p>
            <a:pPr marL="241300" marR="13970">
              <a:lnSpc>
                <a:spcPct val="100000"/>
              </a:lnSpc>
            </a:pPr>
            <a:r>
              <a:rPr sz="1000" dirty="0" smtClean="0">
                <a:latin typeface="Times New Roman"/>
                <a:cs typeface="Times New Roman"/>
              </a:rPr>
              <a:t>The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mixdown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has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now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been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saved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as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single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audio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track suitable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for use in Adobe Premiere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Pro CS6.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5450" y="2599817"/>
            <a:ext cx="1972945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12 </a:t>
            </a:r>
            <a:r>
              <a:rPr sz="1000" dirty="0" smtClean="0">
                <a:latin typeface="Times New Roman"/>
                <a:cs typeface="Times New Roman"/>
              </a:rPr>
              <a:t>Mixdown in the Files panel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35450" y="4868798"/>
            <a:ext cx="2618105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13 </a:t>
            </a:r>
            <a:r>
              <a:rPr sz="1000" dirty="0" smtClean="0">
                <a:latin typeface="Times New Roman"/>
                <a:cs typeface="Times New Roman"/>
              </a:rPr>
              <a:t>Mixdown in the Waveform Editor panel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5450" y="7137907"/>
            <a:ext cx="1567180" cy="16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Times New Roman"/>
                <a:cs typeface="Times New Roman"/>
              </a:rPr>
              <a:t>Figure 14 </a:t>
            </a:r>
            <a:r>
              <a:rPr sz="1000" dirty="0" smtClean="0">
                <a:latin typeface="Times New Roman"/>
                <a:cs typeface="Times New Roman"/>
              </a:rPr>
              <a:t>Save As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dialog box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248150" y="2206383"/>
            <a:ext cx="1409700" cy="3621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48150" y="2950946"/>
            <a:ext cx="2608745" cy="19009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48150" y="5219814"/>
            <a:ext cx="2614929" cy="18821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E309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2077</Words>
  <Application>Microsoft Macintosh PowerPoint</Application>
  <PresentationFormat>Custom</PresentationFormat>
  <Paragraphs>172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cp:lastModifiedBy>Dave Cornelius</cp:lastModifiedBy>
  <cp:revision>1</cp:revision>
  <dcterms:created xsi:type="dcterms:W3CDTF">2013-09-02T19:15:00Z</dcterms:created>
  <dcterms:modified xsi:type="dcterms:W3CDTF">2013-09-03T02:42:24Z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2008-11-06T00:00:00Z</vt:filetime>
  </property>
  <property fmtid="{D5CDD505-2E9C-101B-9397-08002B2CF9AE}" pid="3" name="LastSaved">
    <vt:filetime>2013-09-03T00:00:00Z</vt:filetime>
  </property>
</Properties>
</file>