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  <Override PartName="/ppt/media/image26.jpeg" ContentType="image/jpeg"/>
  <Override PartName="/ppt/media/image27.jpeg" ContentType="image/jpeg"/>
  <Override PartName="/ppt/media/image28.jpeg" ContentType="image/jpeg"/>
  <Override PartName="/ppt/media/image29.jpeg" ContentType="image/jpeg"/>
  <Override PartName="/ppt/media/image30.jpeg" ContentType="image/jpeg"/>
  <Override PartName="/ppt/media/image31.jpeg" ContentType="image/jpeg"/>
  <Override PartName="/ppt/media/image32.jpeg" ContentType="image/jpeg"/>
  <Override PartName="/ppt/media/image33.jpeg" ContentType="image/jpeg"/>
  <Override PartName="/ppt/media/image34.jpeg" ContentType="image/jpeg"/>
  <Override PartName="/ppt/media/image35.jpeg" ContentType="image/jpeg"/>
  <Override PartName="/ppt/media/image36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F5F0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7CED4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5DC123">
              <a:alpha val="1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45761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2387600" y="2298700"/>
            <a:ext cx="196215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Shape 12"/>
          <p:cNvSpPr/>
          <p:nvPr>
            <p:ph type="body" sz="quarter" idx="1"/>
          </p:nvPr>
        </p:nvSpPr>
        <p:spPr>
          <a:xfrm>
            <a:off x="2387600" y="7073900"/>
            <a:ext cx="196215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pic" idx="13"/>
          </p:nvPr>
        </p:nvSpPr>
        <p:spPr>
          <a:xfrm>
            <a:off x="2933700" y="891704"/>
            <a:ext cx="18542000" cy="83185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Shape 21"/>
          <p:cNvSpPr/>
          <p:nvPr>
            <p:ph type="title"/>
          </p:nvPr>
        </p:nvSpPr>
        <p:spPr>
          <a:xfrm>
            <a:off x="2387600" y="9448800"/>
            <a:ext cx="196215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Shape 22"/>
          <p:cNvSpPr/>
          <p:nvPr>
            <p:ph type="body" sz="quarter" idx="1"/>
          </p:nvPr>
        </p:nvSpPr>
        <p:spPr>
          <a:xfrm>
            <a:off x="2387600" y="11518900"/>
            <a:ext cx="19621500" cy="1714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hape 2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title"/>
          </p:nvPr>
        </p:nvSpPr>
        <p:spPr>
          <a:xfrm>
            <a:off x="2387600" y="4533900"/>
            <a:ext cx="19621500" cy="46482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hape 3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pic" sz="half" idx="13"/>
          </p:nvPr>
        </p:nvSpPr>
        <p:spPr>
          <a:xfrm>
            <a:off x="12496800" y="1068296"/>
            <a:ext cx="10223500" cy="115951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Shape 39"/>
          <p:cNvSpPr/>
          <p:nvPr>
            <p:ph type="title"/>
          </p:nvPr>
        </p:nvSpPr>
        <p:spPr>
          <a:xfrm>
            <a:off x="1790700" y="1066800"/>
            <a:ext cx="10007600" cy="56261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Shape 40"/>
          <p:cNvSpPr/>
          <p:nvPr>
            <p:ph type="body" sz="quarter" idx="1"/>
          </p:nvPr>
        </p:nvSpPr>
        <p:spPr>
          <a:xfrm>
            <a:off x="1790700" y="7035800"/>
            <a:ext cx="10007600" cy="5626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hape 4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pic" sz="half" idx="13"/>
          </p:nvPr>
        </p:nvSpPr>
        <p:spPr>
          <a:xfrm>
            <a:off x="12598400" y="3641951"/>
            <a:ext cx="10007600" cy="88519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Shape 6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Shape 67"/>
          <p:cNvSpPr/>
          <p:nvPr>
            <p:ph type="body" sz="half" idx="1"/>
          </p:nvPr>
        </p:nvSpPr>
        <p:spPr>
          <a:xfrm>
            <a:off x="1790700" y="3644900"/>
            <a:ext cx="10007600" cy="8839200"/>
          </a:xfrm>
          <a:prstGeom prst="rect">
            <a:avLst/>
          </a:prstGeom>
        </p:spPr>
        <p:txBody>
          <a:bodyPr/>
          <a:lstStyle>
            <a:lvl1pPr marL="431800" indent="-431800">
              <a:spcBef>
                <a:spcPts val="5300"/>
              </a:spcBef>
              <a:defRPr sz="3800"/>
            </a:lvl1pPr>
            <a:lvl2pPr marL="863600" indent="-431800">
              <a:spcBef>
                <a:spcPts val="5300"/>
              </a:spcBef>
              <a:defRPr sz="3800"/>
            </a:lvl2pPr>
            <a:lvl3pPr marL="1295400" indent="-431800">
              <a:spcBef>
                <a:spcPts val="5300"/>
              </a:spcBef>
              <a:defRPr sz="3800"/>
            </a:lvl3pPr>
            <a:lvl4pPr marL="1727200" indent="-431800">
              <a:spcBef>
                <a:spcPts val="5300"/>
              </a:spcBef>
              <a:defRPr sz="3800"/>
            </a:lvl4pPr>
            <a:lvl5pPr marL="2159000" indent="-431800">
              <a:spcBef>
                <a:spcPts val="5300"/>
              </a:spcBef>
              <a:defRPr sz="3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body" idx="1"/>
          </p:nvPr>
        </p:nvSpPr>
        <p:spPr>
          <a:xfrm>
            <a:off x="1790700" y="1790700"/>
            <a:ext cx="20815300" cy="101473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pic" sz="quarter" idx="13"/>
          </p:nvPr>
        </p:nvSpPr>
        <p:spPr>
          <a:xfrm>
            <a:off x="12496800" y="7162800"/>
            <a:ext cx="10185400" cy="548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Shape 84"/>
          <p:cNvSpPr/>
          <p:nvPr>
            <p:ph type="pic" sz="quarter" idx="14"/>
          </p:nvPr>
        </p:nvSpPr>
        <p:spPr>
          <a:xfrm>
            <a:off x="12496800" y="1066800"/>
            <a:ext cx="10185400" cy="548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Shape 85"/>
          <p:cNvSpPr/>
          <p:nvPr>
            <p:ph type="pic" sz="half" idx="15"/>
          </p:nvPr>
        </p:nvSpPr>
        <p:spPr>
          <a:xfrm>
            <a:off x="1701800" y="1071716"/>
            <a:ext cx="10185400" cy="115824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hape 8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type="body" sz="quarter" idx="13"/>
          </p:nvPr>
        </p:nvSpPr>
        <p:spPr>
          <a:xfrm>
            <a:off x="2387600" y="8953500"/>
            <a:ext cx="19621500" cy="685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z="38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Shape 94"/>
          <p:cNvSpPr/>
          <p:nvPr>
            <p:ph type="body" sz="quarter" idx="14"/>
          </p:nvPr>
        </p:nvSpPr>
        <p:spPr>
          <a:xfrm>
            <a:off x="2387600" y="6007100"/>
            <a:ext cx="19621500" cy="952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3400"/>
              </a:spcBef>
              <a:buSzTx/>
              <a:buNone/>
              <a:defRPr sz="5600"/>
            </a:lvl1pPr>
          </a:lstStyle>
          <a:p>
            <a:pPr/>
            <a:r>
              <a:t>“Type a quote here.”</a:t>
            </a:r>
          </a:p>
        </p:txBody>
      </p:sp>
      <p:sp>
        <p:nvSpPr>
          <p:cNvPr id="95" name="Shape 9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hape 10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1790700" y="571500"/>
            <a:ext cx="20815300" cy="298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1790700" y="3644900"/>
            <a:ext cx="20815300" cy="883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11955253" y="13004800"/>
            <a:ext cx="45323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6096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12192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8288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24384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30480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36576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42672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48768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54864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e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jpe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e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2.jpeg"/><Relationship Id="rId3" Type="http://schemas.openxmlformats.org/officeDocument/2006/relationships/image" Target="../media/image13.jpeg"/><Relationship Id="rId4" Type="http://schemas.openxmlformats.org/officeDocument/2006/relationships/image" Target="../media/image14.jpe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jpeg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7.jpeg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8.jpeg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9.jpeg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0.jpeg"/></Relationships>
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1.jpeg"/></Relationships>
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2.jpeg"/></Relationships>
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3.jpeg"/></Relationships>
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4.jpeg"/></Relationships>
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5.jpeg"/></Relationships>
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6.jpeg"/></Relationships>
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7.jpeg"/></Relationships>
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8.jpeg"/></Relationships>
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9.jpeg"/></Relationships>
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0.jpeg"/></Relationships>
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1.jpeg"/></Relationships>
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2.jpeg"/></Relationships>
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3.jpeg"/></Relationships>
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4.jpeg"/></Relationships>

</file>

<file path=ppt/slides/_rels/slide5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5.jpeg"/></Relationships>

</file>

<file path=ppt/slides/_rels/slide5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6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8300"/>
            </a:pPr>
            <a:r>
              <a:t>Creating Video Packages</a:t>
            </a:r>
          </a:p>
          <a:p>
            <a:pPr>
              <a:defRPr sz="8300"/>
            </a:pPr>
            <a:r>
              <a:t>With Your iPhone</a:t>
            </a:r>
          </a:p>
        </p:txBody>
      </p:sp>
      <p:sp>
        <p:nvSpPr>
          <p:cNvPr id="120" name="Shape 120"/>
          <p:cNvSpPr/>
          <p:nvPr>
            <p:ph type="subTitle" sz="quarter" idx="1"/>
          </p:nvPr>
        </p:nvSpPr>
        <p:spPr>
          <a:xfrm>
            <a:off x="2387600" y="9525000"/>
            <a:ext cx="19621500" cy="1587500"/>
          </a:xfrm>
          <a:prstGeom prst="rect">
            <a:avLst/>
          </a:prstGeom>
        </p:spPr>
        <p:txBody>
          <a:bodyPr/>
          <a:lstStyle/>
          <a:p>
            <a:pPr defTabSz="445770">
              <a:defRPr sz="2376"/>
            </a:pPr>
            <a:r>
              <a:t>Information courtesy Cindy E. Rodriguez</a:t>
            </a:r>
          </a:p>
          <a:p>
            <a:pPr defTabSz="445770">
              <a:defRPr sz="2376"/>
            </a:pPr>
            <a:r>
              <a:t>Senior Journalist in Residence</a:t>
            </a:r>
          </a:p>
          <a:p>
            <a:pPr defTabSz="445770">
              <a:defRPr sz="2376"/>
            </a:pPr>
            <a:r>
              <a:t>Emerson College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400"/>
            </a:lvl1pPr>
          </a:lstStyle>
          <a:p>
            <a:pPr/>
            <a:r>
              <a:t>You have to learn the craft.</a:t>
            </a:r>
          </a:p>
        </p:txBody>
      </p:sp>
      <p:sp>
        <p:nvSpPr>
          <p:cNvPr id="123" name="Shape 12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Story is what matters most</a:t>
            </a:r>
          </a:p>
          <a:p>
            <a:pPr/>
            <a:r>
              <a:t>Learn from the pros</a:t>
            </a:r>
          </a:p>
          <a:p>
            <a:pPr/>
            <a:r>
              <a:t>Take classes</a:t>
            </a:r>
          </a:p>
          <a:p>
            <a:pPr/>
            <a:r>
              <a:t>Watch tutorials</a:t>
            </a:r>
          </a:p>
          <a:p>
            <a:pPr/>
            <a:r>
              <a:t>Examine good work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NYPA-mojo-Cindy-E.-Rodri_guez_Page_04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311" r="0" b="311"/>
          <a:stretch>
            <a:fillRect/>
          </a:stretch>
        </p:blipFill>
        <p:spPr>
          <a:xfrm>
            <a:off x="4635075" y="767532"/>
            <a:ext cx="12980268" cy="6341582"/>
          </a:xfrm>
          <a:prstGeom prst="rect">
            <a:avLst/>
          </a:prstGeom>
        </p:spPr>
      </p:pic>
      <p:sp>
        <p:nvSpPr>
          <p:cNvPr id="126" name="Shape 126"/>
          <p:cNvSpPr/>
          <p:nvPr>
            <p:ph type="title"/>
          </p:nvPr>
        </p:nvSpPr>
        <p:spPr>
          <a:xfrm>
            <a:off x="2260600" y="8051800"/>
            <a:ext cx="19621500" cy="2006600"/>
          </a:xfrm>
          <a:prstGeom prst="rect">
            <a:avLst/>
          </a:prstGeom>
        </p:spPr>
        <p:txBody>
          <a:bodyPr/>
          <a:lstStyle/>
          <a:p>
            <a:pPr/>
            <a:r>
              <a:t>The Rationale</a:t>
            </a:r>
          </a:p>
        </p:txBody>
      </p:sp>
      <p:sp>
        <p:nvSpPr>
          <p:cNvPr id="127" name="Shape 12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Large rigs are heavy, cumbersome and expensive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 it alone.pn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10171" r="0" b="10171"/>
          <a:stretch>
            <a:fillRect/>
          </a:stretch>
        </p:blipFill>
        <p:spPr>
          <a:xfrm>
            <a:off x="3320764" y="599678"/>
            <a:ext cx="19123715" cy="8579475"/>
          </a:xfrm>
          <a:prstGeom prst="rect">
            <a:avLst/>
          </a:prstGeom>
        </p:spPr>
      </p:pic>
      <p:sp>
        <p:nvSpPr>
          <p:cNvPr id="130" name="Shape 130"/>
          <p:cNvSpPr/>
          <p:nvPr>
            <p:ph type="title"/>
          </p:nvPr>
        </p:nvSpPr>
        <p:spPr>
          <a:xfrm>
            <a:off x="2832100" y="9245600"/>
            <a:ext cx="19621500" cy="2006600"/>
          </a:xfrm>
          <a:prstGeom prst="rect">
            <a:avLst/>
          </a:prstGeom>
        </p:spPr>
        <p:txBody>
          <a:bodyPr/>
          <a:lstStyle/>
          <a:p>
            <a:pPr/>
            <a:r>
              <a:t>You Can Go Solo</a:t>
            </a:r>
          </a:p>
        </p:txBody>
      </p:sp>
      <p:sp>
        <p:nvSpPr>
          <p:cNvPr id="131" name="Shape 13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478790">
              <a:defRPr sz="6496"/>
            </a:lvl1pPr>
          </a:lstStyle>
          <a:p>
            <a:pPr/>
            <a:r>
              <a:t>Quality technology * Inexpensive * You are in control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deathvalleyly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20091" r="0" b="20091"/>
          <a:stretch>
            <a:fillRect/>
          </a:stretch>
        </p:blipFill>
        <p:spPr>
          <a:xfrm>
            <a:off x="5933670" y="1502991"/>
            <a:ext cx="13467888" cy="6042101"/>
          </a:xfrm>
          <a:prstGeom prst="rect">
            <a:avLst/>
          </a:prstGeom>
        </p:spPr>
      </p:pic>
      <p:sp>
        <p:nvSpPr>
          <p:cNvPr id="134" name="Shape 13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29259">
              <a:defRPr sz="6292"/>
            </a:lvl1pPr>
          </a:lstStyle>
          <a:p>
            <a:pPr/>
            <a:r>
              <a:t>Backpack Journalism is Exhausting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back-pocket-phone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17541" r="0" b="17541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37" name="Shape 13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Back pocket Journalism Isn’t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Pioneering Mojos</a:t>
            </a:r>
          </a:p>
        </p:txBody>
      </p:sp>
      <p:pic>
        <p:nvPicPr>
          <p:cNvPr id="140" name="pioneer mojos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59187" y="1654770"/>
            <a:ext cx="15079690" cy="7663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NYPA-mojo-Cindy-E.-Rodri_guez_Page_10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36" r="0" b="36"/>
          <a:stretch>
            <a:fillRect/>
          </a:stretch>
        </p:blipFill>
        <p:spPr>
          <a:xfrm>
            <a:off x="4805103" y="891704"/>
            <a:ext cx="14799194" cy="8318501"/>
          </a:xfrm>
          <a:prstGeom prst="rect">
            <a:avLst/>
          </a:prstGeom>
        </p:spPr>
      </p:pic>
      <p:sp>
        <p:nvSpPr>
          <p:cNvPr id="143" name="Shape 14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Video Story Telling Assets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NYPA-mojo-Cindy-E.-Rodri_guez_Page_11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12496800" y="4320403"/>
            <a:ext cx="10223500" cy="5090887"/>
          </a:xfrm>
          <a:prstGeom prst="rect">
            <a:avLst/>
          </a:prstGeom>
        </p:spPr>
      </p:pic>
      <p:sp>
        <p:nvSpPr>
          <p:cNvPr id="146" name="Shape 14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Clear Audio is Vital</a:t>
            </a:r>
          </a:p>
        </p:txBody>
      </p:sp>
      <p:sp>
        <p:nvSpPr>
          <p:cNvPr id="147" name="Shape 14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If your sound is inaudible,</a:t>
            </a:r>
          </a:p>
          <a:p>
            <a:pPr/>
            <a:r>
              <a:t>your package is junk.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NYPA-mojo-Cindy-E.-Rodri_guez_Page_12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12598400" y="4899044"/>
            <a:ext cx="10007601" cy="6330911"/>
          </a:xfrm>
          <a:prstGeom prst="rect">
            <a:avLst/>
          </a:prstGeom>
        </p:spPr>
      </p:pic>
      <p:sp>
        <p:nvSpPr>
          <p:cNvPr id="150" name="Shape 1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Collecting Sound Bites</a:t>
            </a:r>
          </a:p>
        </p:txBody>
      </p:sp>
      <p:sp>
        <p:nvSpPr>
          <p:cNvPr id="151" name="Shape 151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Built-in mic works if you are not in a noisy place and are close to the subject.</a:t>
            </a:r>
          </a:p>
          <a:p>
            <a:pPr/>
            <a:r>
              <a:t>If it is noisy, take your source somewhere quiet</a:t>
            </a:r>
          </a:p>
          <a:p>
            <a:pPr/>
            <a:r>
              <a:t>The microphone is at the bottom. Don’t cover it up.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Collecting SOTs</a:t>
            </a:r>
          </a:p>
          <a:p>
            <a:pPr>
              <a:defRPr sz="4400"/>
            </a:pPr>
            <a:r>
              <a:t>aka sound bites, sound on tape or actualities</a:t>
            </a:r>
          </a:p>
        </p:txBody>
      </p:sp>
      <p:sp>
        <p:nvSpPr>
          <p:cNvPr id="154" name="Shape 15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Put your source at ease</a:t>
            </a:r>
          </a:p>
          <a:p>
            <a:pPr/>
            <a:r>
              <a:t>Get the person talking about him/herself</a:t>
            </a:r>
          </a:p>
          <a:p>
            <a:pPr/>
            <a:r>
              <a:t>Avoid “yes-no” (close-ended) questions</a:t>
            </a:r>
          </a:p>
          <a:p>
            <a:pPr/>
            <a:r>
              <a:t>Ask pointed questions.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Collecting SOTs</a:t>
            </a:r>
          </a:p>
        </p:txBody>
      </p:sp>
      <p:sp>
        <p:nvSpPr>
          <p:cNvPr id="157" name="Shape 15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Sound bites need to be short (think bite not mouthful)</a:t>
            </a:r>
          </a:p>
          <a:p>
            <a:pPr/>
            <a:r>
              <a:t>Ask specific pointed questions. If the source rambles, simplify the question.</a:t>
            </a:r>
          </a:p>
          <a:p>
            <a:pPr/>
            <a:r>
              <a:t>Ideal length: approximately 8 seconds (24 words)</a:t>
            </a:r>
          </a:p>
          <a:p>
            <a:pPr/>
            <a:r>
              <a:t>Script length formula: Each second = three words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NYPA-mojo-Cindy-E.-Rodri_guez_Page_15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25201" t="0" r="25201" b="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60" name="Shape 16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Shoot horizontal</a:t>
            </a:r>
          </a:p>
        </p:txBody>
      </p:sp>
      <p:sp>
        <p:nvSpPr>
          <p:cNvPr id="161" name="Shape 16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This isn’t a selfie!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IMG_0376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7604" t="0" r="7604" b="0"/>
          <a:stretch>
            <a:fillRect/>
          </a:stretch>
        </p:blipFill>
        <p:spPr>
          <a:xfrm>
            <a:off x="12598400" y="3641951"/>
            <a:ext cx="10007601" cy="8851901"/>
          </a:xfrm>
          <a:prstGeom prst="rect">
            <a:avLst/>
          </a:prstGeom>
        </p:spPr>
      </p:pic>
      <p:sp>
        <p:nvSpPr>
          <p:cNvPr id="164" name="Shape 16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Collecting B-Roll</a:t>
            </a:r>
          </a:p>
        </p:txBody>
      </p:sp>
      <p:sp>
        <p:nvSpPr>
          <p:cNvPr id="165" name="Shape 165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Shoot 10-second clips</a:t>
            </a:r>
          </a:p>
          <a:p>
            <a:pPr/>
            <a:r>
              <a:t>Zoom with your feet</a:t>
            </a:r>
          </a:p>
          <a:p>
            <a:pPr/>
            <a:r>
              <a:t>Fill the frame</a:t>
            </a:r>
          </a:p>
          <a:p>
            <a:pPr/>
            <a:r>
              <a:t>Avoid pans and tilts</a:t>
            </a:r>
          </a:p>
          <a:p>
            <a:pPr/>
            <a:r>
              <a:t>Shoot horizontally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IMG_0378.pn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7468" r="0" b="7468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68" name="Shape 16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Establishing Shot</a:t>
            </a:r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Usually Wide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IMG_0380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16935" t="0" r="16935" b="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72" name="Shape 17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Medium Shot</a:t>
            </a:r>
          </a:p>
        </p:txBody>
      </p:sp>
      <p:sp>
        <p:nvSpPr>
          <p:cNvPr id="173" name="Shape 17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Waist to top of head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IMG_038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14089" r="0" b="14089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76" name="IMG_7037.jpeg"/>
          <p:cNvPicPr>
            <a:picLocks noChangeAspect="1"/>
          </p:cNvPicPr>
          <p:nvPr>
            <p:ph type="pic" idx="14"/>
          </p:nvPr>
        </p:nvPicPr>
        <p:blipFill>
          <a:blip r:embed="rId3">
            <a:extLst/>
          </a:blip>
          <a:srcRect l="0" t="2057" r="0" b="2057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77" name="IMG_0162.jpeg"/>
          <p:cNvPicPr>
            <a:picLocks noChangeAspect="1"/>
          </p:cNvPicPr>
          <p:nvPr>
            <p:ph type="pic" idx="15"/>
          </p:nvPr>
        </p:nvPicPr>
        <p:blipFill>
          <a:blip r:embed="rId4">
            <a:extLst/>
          </a:blip>
          <a:srcRect l="20687" t="0" r="20687" b="0"/>
          <a:stretch>
            <a:fillRect/>
          </a:stretch>
        </p:blipFill>
        <p:spPr>
          <a:xfrm>
            <a:off x="1701800" y="1084416"/>
            <a:ext cx="10185400" cy="11582401"/>
          </a:xfrm>
          <a:prstGeom prst="rect">
            <a:avLst/>
          </a:prstGeom>
        </p:spPr>
      </p:pic>
      <p:sp>
        <p:nvSpPr>
          <p:cNvPr id="178" name="Shape 178"/>
          <p:cNvSpPr/>
          <p:nvPr/>
        </p:nvSpPr>
        <p:spPr>
          <a:xfrm>
            <a:off x="2076524" y="1403697"/>
            <a:ext cx="6626970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71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Close-up shots</a:t>
            </a:r>
          </a:p>
        </p:txBody>
      </p:sp>
      <p:sp>
        <p:nvSpPr>
          <p:cNvPr id="179" name="Shape 179"/>
          <p:cNvSpPr/>
          <p:nvPr/>
        </p:nvSpPr>
        <p:spPr>
          <a:xfrm>
            <a:off x="2412727" y="2540000"/>
            <a:ext cx="5954564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Faces usually trump inanimate objects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4003860671_6ac65f4e22_b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-626476" y="-397511"/>
            <a:ext cx="24383919" cy="13334955"/>
          </a:xfrm>
          <a:prstGeom prst="rect">
            <a:avLst/>
          </a:prstGeom>
        </p:spPr>
      </p:pic>
      <p:sp>
        <p:nvSpPr>
          <p:cNvPr id="182" name="Shape 18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Rule of Thirds</a:t>
            </a:r>
          </a:p>
        </p:txBody>
      </p:sp>
      <p:sp>
        <p:nvSpPr>
          <p:cNvPr id="183" name="Shape 18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Makes your image more dynamic and interesting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asted-image.pn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2307630" y="2704"/>
            <a:ext cx="18280768" cy="13710575"/>
          </a:xfrm>
          <a:prstGeom prst="rect">
            <a:avLst/>
          </a:prstGeom>
        </p:spPr>
      </p:pic>
      <p:sp>
        <p:nvSpPr>
          <p:cNvPr id="186" name="Shape 18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Turn on the Grid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AEAF-lock.pn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8802978" y="5174069"/>
            <a:ext cx="11536197" cy="6493231"/>
          </a:xfrm>
          <a:prstGeom prst="rect">
            <a:avLst/>
          </a:prstGeom>
        </p:spPr>
      </p:pic>
      <p:sp>
        <p:nvSpPr>
          <p:cNvPr id="189" name="Shape 189"/>
          <p:cNvSpPr/>
          <p:nvPr>
            <p:ph type="title"/>
          </p:nvPr>
        </p:nvSpPr>
        <p:spPr>
          <a:xfrm>
            <a:off x="2362200" y="368300"/>
            <a:ext cx="20815300" cy="2984500"/>
          </a:xfrm>
          <a:prstGeom prst="rect">
            <a:avLst/>
          </a:prstGeom>
        </p:spPr>
        <p:txBody>
          <a:bodyPr/>
          <a:lstStyle/>
          <a:p>
            <a:pPr/>
            <a:r>
              <a:t>Lock Focus and Exposure</a:t>
            </a:r>
          </a:p>
        </p:txBody>
      </p:sp>
      <p:sp>
        <p:nvSpPr>
          <p:cNvPr id="190" name="Shape 190"/>
          <p:cNvSpPr/>
          <p:nvPr>
            <p:ph type="body" sz="half" idx="1"/>
          </p:nvPr>
        </p:nvSpPr>
        <p:spPr>
          <a:xfrm>
            <a:off x="939800" y="3657600"/>
            <a:ext cx="10007600" cy="8839200"/>
          </a:xfrm>
          <a:prstGeom prst="rect">
            <a:avLst/>
          </a:prstGeom>
        </p:spPr>
        <p:txBody>
          <a:bodyPr/>
          <a:lstStyle/>
          <a:p>
            <a:pPr/>
            <a:r>
              <a:t>YOU decide what the                            camera should focus on.</a:t>
            </a:r>
          </a:p>
          <a:p>
            <a:pPr/>
            <a:r>
              <a:t>Press and hold the                                 screen until two boxes                           appear and pulsate.</a:t>
            </a:r>
          </a:p>
          <a:p>
            <a:pPr/>
            <a:r>
              <a:t>That will lock your AE/AF</a:t>
            </a:r>
          </a:p>
          <a:p>
            <a:pPr/>
            <a:r>
              <a:t>AF: auto focus</a:t>
            </a:r>
          </a:p>
          <a:p>
            <a:pPr/>
            <a:r>
              <a:t>AE: auto exposure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Avoid Using Flash</a:t>
            </a:r>
          </a:p>
        </p:txBody>
      </p:sp>
      <p:sp>
        <p:nvSpPr>
          <p:cNvPr id="193" name="Shape 19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If it is dark, find and use incandescent or natural light.</a:t>
            </a:r>
          </a:p>
          <a:p>
            <a:pPr/>
            <a:r>
              <a:t>Turn on HDR (high dynamic range) for better light exposure. but only use it when you need it</a:t>
            </a:r>
          </a:p>
          <a:p>
            <a:pPr/>
            <a:r>
              <a:t>If you are in a jam and it’s dark, use flash.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Longside-Marmoset-640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13362165" y="5239301"/>
            <a:ext cx="8128001" cy="4152901"/>
          </a:xfrm>
          <a:prstGeom prst="rect">
            <a:avLst/>
          </a:prstGeom>
        </p:spPr>
      </p:pic>
      <p:sp>
        <p:nvSpPr>
          <p:cNvPr id="196" name="Shape 19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Framing Interviews</a:t>
            </a:r>
          </a:p>
        </p:txBody>
      </p:sp>
      <p:sp>
        <p:nvSpPr>
          <p:cNvPr id="197" name="Shape 19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Your source should be in one of the thirds facing the “negative space” (aka open space) not the middle.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terrel2.pn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10692" r="0" b="1069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00" name="Shape 20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Framing Interviews</a:t>
            </a:r>
          </a:p>
        </p:txBody>
      </p:sp>
      <p:sp>
        <p:nvSpPr>
          <p:cNvPr id="201" name="Shape 20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Your source should be in one of the side thirds, not in the middle.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pasted-image.pn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13857540" y="5851131"/>
            <a:ext cx="9538714" cy="5341680"/>
          </a:xfrm>
          <a:prstGeom prst="rect">
            <a:avLst/>
          </a:prstGeom>
        </p:spPr>
      </p:pic>
      <p:sp>
        <p:nvSpPr>
          <p:cNvPr id="204" name="Shape 204"/>
          <p:cNvSpPr/>
          <p:nvPr>
            <p:ph type="title"/>
          </p:nvPr>
        </p:nvSpPr>
        <p:spPr>
          <a:xfrm>
            <a:off x="4368800" y="1422400"/>
            <a:ext cx="10007600" cy="5626100"/>
          </a:xfrm>
          <a:prstGeom prst="rect">
            <a:avLst/>
          </a:prstGeom>
        </p:spPr>
        <p:txBody>
          <a:bodyPr/>
          <a:lstStyle/>
          <a:p>
            <a:pPr/>
            <a:r>
              <a:t>Selfie Stand-up</a:t>
            </a:r>
          </a:p>
        </p:txBody>
      </p:sp>
      <p:sp>
        <p:nvSpPr>
          <p:cNvPr id="205" name="Shape 20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You are the reporter, the omniscient one. Frame in the center. Keep the shot medium or tight. Be aware of what is behind you.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pasted-image.pn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18611" t="0" r="18611" b="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08" name="Shape 20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Use a Tripod</a:t>
            </a:r>
          </a:p>
        </p:txBody>
      </p:sp>
      <p:sp>
        <p:nvSpPr>
          <p:cNvPr id="209" name="Shape 20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Shaky video results in motion sickness.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pasted-image.pn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12235749" y="3278096"/>
            <a:ext cx="10574272" cy="7042466"/>
          </a:xfrm>
          <a:prstGeom prst="rect">
            <a:avLst/>
          </a:prstGeom>
        </p:spPr>
      </p:pic>
      <p:sp>
        <p:nvSpPr>
          <p:cNvPr id="212" name="Shape 21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…Or stabilize your shots</a:t>
            </a:r>
          </a:p>
        </p:txBody>
      </p:sp>
      <p:sp>
        <p:nvSpPr>
          <p:cNvPr id="213" name="Shape 21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Put mobile on a stationary object or brace your upper arms against your body to become a human tripod.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Tips for mobile video</a:t>
            </a:r>
          </a:p>
        </p:txBody>
      </p:sp>
      <p:sp>
        <p:nvSpPr>
          <p:cNvPr id="216" name="Shape 21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Remove big files from your phone.</a:t>
            </a:r>
          </a:p>
          <a:p>
            <a:pPr/>
            <a:r>
              <a:t>Make sure the battery is charged.</a:t>
            </a:r>
          </a:p>
          <a:p>
            <a:pPr/>
            <a:r>
              <a:t>Turn off opps in the background to save power</a:t>
            </a:r>
          </a:p>
          <a:p>
            <a:pPr/>
            <a:r>
              <a:t>Put the iPhone on airplane mode</a:t>
            </a:r>
          </a:p>
          <a:p>
            <a:pPr/>
            <a:r>
              <a:t>Bring chargers and a juice pack.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Using Videolicious</a:t>
            </a:r>
          </a:p>
        </p:txBody>
      </p:sp>
      <p:sp>
        <p:nvSpPr>
          <p:cNvPr id="219" name="Shape 2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Produce a 30-second vo/B-roll package or a 30-second selfie standup/B-roll package. No SOTs.</a:t>
            </a:r>
          </a:p>
          <a:p>
            <a:pPr/>
            <a:r>
              <a:t>First only shoot B-roll.</a:t>
            </a:r>
          </a:p>
          <a:p>
            <a:pPr/>
            <a:r>
              <a:t>Record a V.O. after you have your B-roll</a:t>
            </a:r>
          </a:p>
          <a:p>
            <a:pPr/>
            <a:r>
              <a:t>Use smart phone’s native video app.</a:t>
            </a:r>
          </a:p>
          <a:p>
            <a:pPr/>
            <a:r>
              <a:t>Import your assets into Videolicious to use it as your editor so you don’t inadvertently delete the video.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Use the Native App</a:t>
            </a:r>
          </a:p>
        </p:txBody>
      </p:sp>
      <p:sp>
        <p:nvSpPr>
          <p:cNvPr id="222" name="Shape 22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30352" indent="-530352" defTabSz="718184">
              <a:spcBef>
                <a:spcPts val="5100"/>
              </a:spcBef>
              <a:defRPr sz="4524"/>
            </a:pPr>
            <a:r>
              <a:t>Think about the story you want to tell Keep shots related to the theme.</a:t>
            </a:r>
          </a:p>
          <a:p>
            <a:pPr marL="530352" indent="-530352" defTabSz="718184">
              <a:spcBef>
                <a:spcPts val="5100"/>
              </a:spcBef>
              <a:defRPr sz="4524"/>
            </a:pPr>
            <a:r>
              <a:t>Shoot 5 sequenced shots of FIVE SECONDS EACH.</a:t>
            </a:r>
          </a:p>
          <a:p>
            <a:pPr marL="530352" indent="-530352" defTabSz="718184">
              <a:spcBef>
                <a:spcPts val="5100"/>
              </a:spcBef>
              <a:defRPr sz="4524"/>
            </a:pPr>
            <a:r>
              <a:t>One wide shot Establishing shot)</a:t>
            </a:r>
          </a:p>
          <a:p>
            <a:pPr marL="530352" indent="-530352" defTabSz="718184">
              <a:spcBef>
                <a:spcPts val="5100"/>
              </a:spcBef>
              <a:defRPr sz="4524"/>
            </a:pPr>
            <a:r>
              <a:t>Two medium shots of people doing interesting things.</a:t>
            </a:r>
          </a:p>
          <a:p>
            <a:pPr marL="530352" indent="-530352" defTabSz="718184">
              <a:spcBef>
                <a:spcPts val="5100"/>
              </a:spcBef>
              <a:defRPr sz="4524"/>
            </a:pPr>
            <a:r>
              <a:t>Two tight shots: Get intimate, show detail</a:t>
            </a:r>
          </a:p>
          <a:p>
            <a:pPr marL="530352" indent="-530352" defTabSz="718184">
              <a:spcBef>
                <a:spcPts val="5100"/>
              </a:spcBef>
              <a:defRPr sz="4524"/>
            </a:pPr>
            <a:r>
              <a:t>Total 25 seconds. (We will add a 5 second VO later.)</a:t>
            </a:r>
          </a:p>
          <a:p>
            <a:pPr marL="530352" indent="-530352" defTabSz="718184">
              <a:spcBef>
                <a:spcPts val="5100"/>
              </a:spcBef>
              <a:defRPr sz="4524"/>
            </a:pPr>
            <a:r>
              <a:t>Deadline 5 minutes.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NYPA-mojo-Cindy-E.-Rodri_guez_Page_40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54" r="0" b="54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NYPA-mojo-Cindy-E.-Rodri_guez_Page_41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33" r="0" b="3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NYPA-mojo-Cindy-E.-Rodri_guez_Page_42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693419">
              <a:defRPr sz="9407"/>
            </a:lvl1pPr>
          </a:lstStyle>
          <a:p>
            <a:pPr/>
            <a:r>
              <a:t>Review your shots then write a quick script or do it on the fly</a:t>
            </a:r>
          </a:p>
        </p:txBody>
      </p:sp>
      <p:sp>
        <p:nvSpPr>
          <p:cNvPr id="231" name="Shape 23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Basic rules: One thought per sentence, keep sentences shourt, leann to narrate on the fly</a:t>
            </a:r>
          </a:p>
          <a:p>
            <a:pPr/>
            <a:r>
              <a:t>Script template: http://j.mp/vidscripttemplate.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NYPA-mojo-Cindy-E.-Rodri_guez_Page_44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36" r="0" b="36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Tips for  Recording Voice Overs</a:t>
            </a:r>
          </a:p>
        </p:txBody>
      </p:sp>
      <p:sp>
        <p:nvSpPr>
          <p:cNvPr id="236" name="Shape 23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Start with a five-second vO that introduces the story.</a:t>
            </a:r>
          </a:p>
          <a:p>
            <a:pPr/>
            <a:r>
              <a:t>Five seconds+ about 15 words. (Three words per second.)</a:t>
            </a:r>
          </a:p>
          <a:p>
            <a:pPr/>
            <a:r>
              <a:t>Think about the background and try to find a quiet spot.</a:t>
            </a:r>
          </a:p>
          <a:p>
            <a:pPr/>
            <a:r>
              <a:t>By the 6th second, begin choosing your BpRoll shots.</a:t>
            </a:r>
          </a:p>
          <a:p>
            <a:pPr/>
            <a:r>
              <a:t>The free version of the app gives you 1:00 (60 seconds), bet we’re keeping this package to :30.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NYPA-mojo-Cindy-E.-Rodri_guez_Page_46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1078" t="0" r="1078" b="0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NYPA-mojo-Cindy-E.-Rodri_guez_Page_47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36" r="0" b="36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NYPA-mojo-Cindy-E.-Rodri_guez_Page_52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83" r="0" b="8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NYPA-mojo-Cindy-E.-Rodri_guez_Page_53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52" r="0" b="52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NYPA-mojo-Cindy-E.-Rodri_guez_Page_54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10" r="0" b="10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NYPA-mojo-Cindy-E.-Rodri_guez_Page_55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11" r="0" b="11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NYPA-mojo-Cindy-E.-Rodri_guez_Page_56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16" r="0" b="16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NYPA-mojo-Cindy-E.-Rodri_guez_Page_57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29" r="0" b="29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NYPA-mojo-Cindy-E.-Rodri_guez_Page_59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NYPA-mojo-Cindy-E.-Rodri_guez_Page_60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52" r="0" b="52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NYPA-mojo-Cindy-E.-Rodri_guez_Page_61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MOJO preso.001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0" y="12700"/>
            <a:ext cx="24384000" cy="13716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NYPA-mojo-Cindy-E.-Rodri_guez_Page_63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4" r="0" b="4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NYPA-mojo-Cindy-E.-Rodri_guez_Page_64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NYPA-mojo-Cindy-E.-Rodri_guez_Page_65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NYPA-mojo-Cindy-E.-Rodri_guez_Page_66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29" r="0" b="29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theme/theme1.xml><?xml version="1.0" encoding="utf-8"?>
<a:theme xmlns:a="http://schemas.openxmlformats.org/drawingml/2006/main" xmlns:r="http://schemas.openxmlformats.org/officeDocument/2006/relationships" name="Gradient">
  <a:themeElements>
    <a:clrScheme name="Gradient">
      <a:dk1>
        <a:srgbClr val="FF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23998" dir="270000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Gradient">
  <a:themeElements>
    <a:clrScheme name="Gradient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23998" dir="270000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