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200" y="-128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842835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7500"/>
            </a:lvl1pPr>
            <a:lvl2pPr marL="0" indent="228600" algn="ctr">
              <a:spcBef>
                <a:spcPts val="0"/>
              </a:spcBef>
              <a:buSzTx/>
              <a:buNone/>
              <a:defRPr sz="7500"/>
            </a:lvl2pPr>
            <a:lvl3pPr marL="0" indent="457200" algn="ctr">
              <a:spcBef>
                <a:spcPts val="0"/>
              </a:spcBef>
              <a:buSzTx/>
              <a:buNone/>
              <a:defRPr sz="7500"/>
            </a:lvl3pPr>
            <a:lvl4pPr marL="0" indent="685800" algn="ctr">
              <a:spcBef>
                <a:spcPts val="0"/>
              </a:spcBef>
              <a:buSzTx/>
              <a:buNone/>
              <a:defRPr sz="7500"/>
            </a:lvl4pPr>
            <a:lvl5pPr marL="0" indent="914400" algn="ctr">
              <a:spcBef>
                <a:spcPts val="0"/>
              </a:spcBef>
              <a:buSzTx/>
              <a:buNone/>
              <a:defRPr sz="7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933700" y="891704"/>
            <a:ext cx="18542000" cy="8318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7500"/>
            </a:lvl1pPr>
            <a:lvl2pPr marL="0" indent="228600" algn="ctr">
              <a:spcBef>
                <a:spcPts val="0"/>
              </a:spcBef>
              <a:buSzTx/>
              <a:buNone/>
              <a:defRPr sz="7500"/>
            </a:lvl2pPr>
            <a:lvl3pPr marL="0" indent="457200" algn="ctr">
              <a:spcBef>
                <a:spcPts val="0"/>
              </a:spcBef>
              <a:buSzTx/>
              <a:buNone/>
              <a:defRPr sz="7500"/>
            </a:lvl3pPr>
            <a:lvl4pPr marL="0" indent="685800" algn="ctr">
              <a:spcBef>
                <a:spcPts val="0"/>
              </a:spcBef>
              <a:buSzTx/>
              <a:buNone/>
              <a:defRPr sz="7500"/>
            </a:lvl4pPr>
            <a:lvl5pPr marL="0" indent="914400" algn="ctr">
              <a:spcBef>
                <a:spcPts val="0"/>
              </a:spcBef>
              <a:buSzTx/>
              <a:buNone/>
              <a:defRPr sz="7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2496800" y="1068296"/>
            <a:ext cx="10223500" cy="11595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12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7500"/>
            </a:lvl1pPr>
            <a:lvl2pPr marL="0" indent="228600" algn="ctr">
              <a:spcBef>
                <a:spcPts val="0"/>
              </a:spcBef>
              <a:buSzTx/>
              <a:buNone/>
              <a:defRPr sz="7500"/>
            </a:lvl2pPr>
            <a:lvl3pPr marL="0" indent="457200" algn="ctr">
              <a:spcBef>
                <a:spcPts val="0"/>
              </a:spcBef>
              <a:buSzTx/>
              <a:buNone/>
              <a:defRPr sz="7500"/>
            </a:lvl3pPr>
            <a:lvl4pPr marL="0" indent="685800" algn="ctr">
              <a:spcBef>
                <a:spcPts val="0"/>
              </a:spcBef>
              <a:buSzTx/>
              <a:buNone/>
              <a:defRPr sz="7500"/>
            </a:lvl4pPr>
            <a:lvl5pPr marL="0" indent="914400" algn="ctr">
              <a:spcBef>
                <a:spcPts val="0"/>
              </a:spcBef>
              <a:buSzTx/>
              <a:buNone/>
              <a:defRPr sz="7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2598400" y="3641951"/>
            <a:ext cx="10007600" cy="8851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2496800" y="7162800"/>
            <a:ext cx="10185400" cy="548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2496800" y="1066800"/>
            <a:ext cx="10185400" cy="548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1701800" y="1071716"/>
            <a:ext cx="10185400" cy="115824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r>
              <a:t>“Type a quote here.”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1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1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2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8300"/>
            </a:pPr>
            <a:r>
              <a:t>Creating Video Packages</a:t>
            </a:r>
          </a:p>
          <a:p>
            <a:pPr>
              <a:defRPr sz="8300"/>
            </a:pPr>
            <a:r>
              <a:t>With Your iPhone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2387600" y="9525000"/>
            <a:ext cx="19621500" cy="1587500"/>
          </a:xfrm>
          <a:prstGeom prst="rect">
            <a:avLst/>
          </a:prstGeom>
        </p:spPr>
        <p:txBody>
          <a:bodyPr/>
          <a:lstStyle/>
          <a:p>
            <a:pPr defTabSz="330200">
              <a:defRPr sz="3000"/>
            </a:pPr>
            <a:r>
              <a:t>Information courtesy Cindy E. Rodriguez</a:t>
            </a:r>
          </a:p>
          <a:p>
            <a:pPr defTabSz="330200">
              <a:defRPr sz="3000"/>
            </a:pPr>
            <a:r>
              <a:t>Senior Journalist in Residence</a:t>
            </a:r>
          </a:p>
          <a:p>
            <a:pPr defTabSz="330200">
              <a:defRPr sz="3000"/>
            </a:pPr>
            <a:r>
              <a:t>Emerson College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r>
              <a:t>You have to learn the craft.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Story is what matters most</a:t>
            </a:r>
          </a:p>
          <a:p>
            <a:r>
              <a:t>Learn from the pros</a:t>
            </a:r>
          </a:p>
          <a:p>
            <a:r>
              <a:t>Take classes</a:t>
            </a:r>
          </a:p>
          <a:p>
            <a:r>
              <a:t>Watch tutorials</a:t>
            </a:r>
          </a:p>
          <a:p>
            <a:r>
              <a:t>Examine good work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NYPA-mojo-Cindy-E.-Rodri_guez_Page_04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311" b="311"/>
          <a:stretch>
            <a:fillRect/>
          </a:stretch>
        </p:blipFill>
        <p:spPr>
          <a:xfrm>
            <a:off x="4719449" y="881832"/>
            <a:ext cx="14703423" cy="7183438"/>
          </a:xfrm>
          <a:prstGeom prst="rect">
            <a:avLst/>
          </a:prstGeom>
        </p:spPr>
      </p:pic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xfrm>
            <a:off x="2260600" y="8051800"/>
            <a:ext cx="19621500" cy="2006600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r>
              <a:t>The Rationale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r>
              <a:t>Large rigs are heavy, cumbersome and expensive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 it alon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0171" b="10171"/>
          <a:stretch>
            <a:fillRect/>
          </a:stretch>
        </p:blipFill>
        <p:spPr>
          <a:xfrm>
            <a:off x="3320764" y="599678"/>
            <a:ext cx="19123715" cy="8579475"/>
          </a:xfrm>
          <a:prstGeom prst="rect">
            <a:avLst/>
          </a:prstGeom>
        </p:spPr>
      </p:pic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xfrm>
            <a:off x="2832100" y="9245600"/>
            <a:ext cx="19621500" cy="2006600"/>
          </a:xfrm>
          <a:prstGeom prst="rect">
            <a:avLst/>
          </a:prstGeom>
        </p:spPr>
        <p:txBody>
          <a:bodyPr/>
          <a:lstStyle>
            <a:lvl1pPr>
              <a:defRPr sz="12000"/>
            </a:lvl1pPr>
          </a:lstStyle>
          <a:p>
            <a:r>
              <a:t>You Can Go Solo</a:t>
            </a:r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2381250" y="11525250"/>
            <a:ext cx="19621500" cy="1714500"/>
          </a:xfrm>
          <a:prstGeom prst="rect">
            <a:avLst/>
          </a:prstGeom>
        </p:spPr>
        <p:txBody>
          <a:bodyPr/>
          <a:lstStyle>
            <a:lvl1pPr defTabSz="445770">
              <a:defRPr sz="6534"/>
            </a:lvl1pPr>
          </a:lstStyle>
          <a:p>
            <a:r>
              <a:t>Quality technology * Inexpensive * You are in control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deathvalleyly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0091" b="20091"/>
          <a:stretch>
            <a:fillRect/>
          </a:stretch>
        </p:blipFill>
        <p:spPr>
          <a:xfrm>
            <a:off x="4003278" y="1380926"/>
            <a:ext cx="16377351" cy="7347374"/>
          </a:xfrm>
          <a:prstGeom prst="rect">
            <a:avLst/>
          </a:prstGeom>
        </p:spPr>
      </p:pic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2514600" y="9448800"/>
            <a:ext cx="19621500" cy="2006600"/>
          </a:xfrm>
          <a:prstGeom prst="rect">
            <a:avLst/>
          </a:prstGeom>
        </p:spPr>
        <p:txBody>
          <a:bodyPr/>
          <a:lstStyle>
            <a:lvl1pPr defTabSz="429259">
              <a:defRPr sz="6292"/>
            </a:lvl1pPr>
          </a:lstStyle>
          <a:p>
            <a:r>
              <a:t>Backpack Journalism is Exhausting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back-pocket-phone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7541" b="1754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08990">
              <a:defRPr sz="11858"/>
            </a:lvl1pPr>
          </a:lstStyle>
          <a:p>
            <a:r>
              <a:t>Back pocket Journalism Isn’t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Pioneering Mojos</a:t>
            </a:r>
          </a:p>
        </p:txBody>
      </p:sp>
      <p:pic>
        <p:nvPicPr>
          <p:cNvPr id="140" name="pioneer mojo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59187" y="1654770"/>
            <a:ext cx="15079690" cy="7663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NYPA-mojo-Cindy-E.-Rodri_guez_Page_10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36" b="36"/>
          <a:stretch>
            <a:fillRect/>
          </a:stretch>
        </p:blipFill>
        <p:spPr>
          <a:xfrm>
            <a:off x="4805103" y="891704"/>
            <a:ext cx="14799194" cy="8318501"/>
          </a:xfrm>
          <a:prstGeom prst="rect">
            <a:avLst/>
          </a:prstGeom>
        </p:spPr>
      </p:pic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Video Story Telling Assets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NYPA-mojo-Cindy-E.-Rodri_guez_Page_11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2496800" y="4320403"/>
            <a:ext cx="10223500" cy="5090887"/>
          </a:xfrm>
          <a:prstGeom prst="rect">
            <a:avLst/>
          </a:prstGeom>
        </p:spPr>
      </p:pic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Clear Audio is Vital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If your sound is inaudible,</a:t>
            </a:r>
          </a:p>
          <a:p>
            <a:r>
              <a:t>your package is junk.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NYPA-mojo-Cindy-E.-Rodri_guez_Page_1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2598400" y="4899044"/>
            <a:ext cx="10007601" cy="6330911"/>
          </a:xfrm>
          <a:prstGeom prst="rect">
            <a:avLst/>
          </a:prstGeom>
        </p:spPr>
      </p:pic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Collecting Sound Bites</a:t>
            </a:r>
          </a:p>
        </p:txBody>
      </p:sp>
      <p:sp>
        <p:nvSpPr>
          <p:cNvPr id="151" name="Shape 151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Built-in mic works if you are not in a noisy place and are close to the subject.</a:t>
            </a:r>
          </a:p>
          <a:p>
            <a:r>
              <a:t>If it is noisy, take your source somewhere quiet</a:t>
            </a:r>
          </a:p>
          <a:p>
            <a:r>
              <a:t>The microphone is at the bottom. Don’t cover it up.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Collecting SOTs</a:t>
            </a:r>
          </a:p>
          <a:p>
            <a:pPr>
              <a:defRPr sz="4400"/>
            </a:pPr>
            <a:r>
              <a:t>aka sound bites, sound on tape or actualities</a:t>
            </a:r>
          </a:p>
        </p:txBody>
      </p:sp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Put your source at ease</a:t>
            </a:r>
          </a:p>
          <a:p>
            <a:r>
              <a:t>Get the person talking about him/herself</a:t>
            </a:r>
          </a:p>
          <a:p>
            <a:r>
              <a:t>Avoid “yes-no” (close-ended) questions</a:t>
            </a:r>
          </a:p>
          <a:p>
            <a:r>
              <a:t>Ask pointed questions.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Collecting SOTs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Sound bites need to be short (think bite not mouthful)</a:t>
            </a:r>
          </a:p>
          <a:p>
            <a:r>
              <a:t>Ask specific pointed questions. If the source rambles, simplify the question.</a:t>
            </a:r>
          </a:p>
          <a:p>
            <a:r>
              <a:t>Ideal length: approximately 8 seconds (24 words)</a:t>
            </a:r>
          </a:p>
          <a:p>
            <a:r>
              <a:t>Script length formula: Each second = three words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NYPA-mojo-Cindy-E.-Rodri_guez_Page_15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5201" r="2520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0800"/>
            </a:lvl1pPr>
          </a:lstStyle>
          <a:p>
            <a:r>
              <a:t>Shoot horizontal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xfrm>
            <a:off x="1790700" y="7042150"/>
            <a:ext cx="10007600" cy="5626100"/>
          </a:xfrm>
          <a:prstGeom prst="rect">
            <a:avLst/>
          </a:prstGeom>
        </p:spPr>
        <p:txBody>
          <a:bodyPr/>
          <a:lstStyle/>
          <a:p>
            <a:r>
              <a:t>This isn’t a selfie!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G_0376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7604" r="7604"/>
          <a:stretch>
            <a:fillRect/>
          </a:stretch>
        </p:blipFill>
        <p:spPr>
          <a:xfrm>
            <a:off x="12598400" y="3641951"/>
            <a:ext cx="10007601" cy="8851901"/>
          </a:xfrm>
          <a:prstGeom prst="rect">
            <a:avLst/>
          </a:prstGeom>
        </p:spPr>
      </p:pic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Collecting B-Roll</a:t>
            </a:r>
          </a:p>
        </p:txBody>
      </p:sp>
      <p:sp>
        <p:nvSpPr>
          <p:cNvPr id="165" name="Shape 165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Shoot 10-second clips</a:t>
            </a:r>
          </a:p>
          <a:p>
            <a:r>
              <a:t>Zoom with your feet</a:t>
            </a:r>
          </a:p>
          <a:p>
            <a:r>
              <a:t>Fill the frame</a:t>
            </a:r>
          </a:p>
          <a:p>
            <a:r>
              <a:t>Avoid pans and tilts</a:t>
            </a:r>
          </a:p>
          <a:p>
            <a:r>
              <a:t>Shoot horizontally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G_0378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7468" b="746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Establishing Shot</a:t>
            </a:r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Usually Wide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G_0380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6935" r="1693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Medium Shot</a:t>
            </a:r>
          </a:p>
        </p:txBody>
      </p:sp>
      <p:sp>
        <p:nvSpPr>
          <p:cNvPr id="173" name="Shape 1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Waist to top of head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G_038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4089" b="1408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6" name="IMG_7037.jpeg"/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/>
          </a:blip>
          <a:srcRect t="2057" b="205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7" name="IMG_0162.jpeg"/>
          <p:cNvPicPr>
            <a:picLocks noGrp="1" noChangeAspect="1"/>
          </p:cNvPicPr>
          <p:nvPr>
            <p:ph type="pic" idx="15"/>
          </p:nvPr>
        </p:nvPicPr>
        <p:blipFill>
          <a:blip r:embed="rId4">
            <a:extLst/>
          </a:blip>
          <a:srcRect l="20687" r="20687"/>
          <a:stretch>
            <a:fillRect/>
          </a:stretch>
        </p:blipFill>
        <p:spPr>
          <a:xfrm>
            <a:off x="1701800" y="1084416"/>
            <a:ext cx="10185400" cy="11582401"/>
          </a:xfrm>
          <a:prstGeom prst="rect">
            <a:avLst/>
          </a:prstGeom>
        </p:spPr>
      </p:pic>
      <p:sp>
        <p:nvSpPr>
          <p:cNvPr id="178" name="Shape 178"/>
          <p:cNvSpPr/>
          <p:nvPr/>
        </p:nvSpPr>
        <p:spPr>
          <a:xfrm>
            <a:off x="1657424" y="1105247"/>
            <a:ext cx="10274152" cy="177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Close-up shots</a:t>
            </a:r>
          </a:p>
        </p:txBody>
      </p:sp>
      <p:sp>
        <p:nvSpPr>
          <p:cNvPr id="179" name="Shape 179"/>
          <p:cNvSpPr/>
          <p:nvPr/>
        </p:nvSpPr>
        <p:spPr>
          <a:xfrm>
            <a:off x="2400026" y="2895600"/>
            <a:ext cx="8788948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Faces usually trump inanimate objects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4003860671_6ac65f4e22_b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-626476" y="-397511"/>
            <a:ext cx="24383919" cy="13334955"/>
          </a:xfrm>
          <a:prstGeom prst="rect">
            <a:avLst/>
          </a:prstGeom>
        </p:spPr>
      </p:pic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Rule of Thirds</a:t>
            </a:r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67715">
              <a:defRPr sz="6975"/>
            </a:lvl1pPr>
          </a:lstStyle>
          <a:p>
            <a:r>
              <a:t>Makes your image more dynamic and interesting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asted-imag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2307630" y="2704"/>
            <a:ext cx="18280768" cy="13710575"/>
          </a:xfrm>
          <a:prstGeom prst="rect">
            <a:avLst/>
          </a:prstGeom>
        </p:spPr>
      </p:pic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Turn on the Grid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AEAF-lock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8802978" y="5174069"/>
            <a:ext cx="11536197" cy="6493231"/>
          </a:xfrm>
          <a:prstGeom prst="rect">
            <a:avLst/>
          </a:prstGeom>
        </p:spPr>
      </p:pic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xfrm>
            <a:off x="2362200" y="368300"/>
            <a:ext cx="20815300" cy="2984500"/>
          </a:xfrm>
          <a:prstGeom prst="rect">
            <a:avLst/>
          </a:prstGeom>
        </p:spPr>
        <p:txBody>
          <a:bodyPr/>
          <a:lstStyle/>
          <a:p>
            <a:r>
              <a:t>Lock Focus and Exposure</a:t>
            </a:r>
          </a:p>
        </p:txBody>
      </p:sp>
      <p:sp>
        <p:nvSpPr>
          <p:cNvPr id="190" name="Shape 190"/>
          <p:cNvSpPr>
            <a:spLocks noGrp="1"/>
          </p:cNvSpPr>
          <p:nvPr>
            <p:ph type="body" sz="half" idx="1"/>
          </p:nvPr>
        </p:nvSpPr>
        <p:spPr>
          <a:xfrm>
            <a:off x="939800" y="3657600"/>
            <a:ext cx="10007600" cy="8839200"/>
          </a:xfrm>
          <a:prstGeom prst="rect">
            <a:avLst/>
          </a:prstGeom>
        </p:spPr>
        <p:txBody>
          <a:bodyPr/>
          <a:lstStyle/>
          <a:p>
            <a:r>
              <a:t>YOU decide what the                            camera should focus on.</a:t>
            </a:r>
          </a:p>
          <a:p>
            <a:r>
              <a:t>Press and hold the                                 screen until two boxes                           appear and pulsate.</a:t>
            </a:r>
          </a:p>
          <a:p>
            <a:r>
              <a:t>That will lock your AE/AF</a:t>
            </a:r>
          </a:p>
          <a:p>
            <a:r>
              <a:t>AF: auto focus</a:t>
            </a:r>
          </a:p>
          <a:p>
            <a:r>
              <a:t>AE: auto exposure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Avoid Using Flash</a:t>
            </a:r>
          </a:p>
        </p:txBody>
      </p:sp>
      <p:sp>
        <p:nvSpPr>
          <p:cNvPr id="193" name="Shape 1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If it is dark, find and use incandescent or natural light.</a:t>
            </a:r>
          </a:p>
          <a:p>
            <a:r>
              <a:t>Turn on HDR (high dynamic range) for better light exposure. but only use it when you need it</a:t>
            </a:r>
          </a:p>
          <a:p>
            <a:r>
              <a:t>If you are in a jam and it’s dark, use flash.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Longside-Marmoset-640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3362165" y="5239301"/>
            <a:ext cx="8128001" cy="4152901"/>
          </a:xfrm>
          <a:prstGeom prst="rect">
            <a:avLst/>
          </a:prstGeom>
        </p:spPr>
      </p:pic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Framing Interviews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92479">
              <a:defRPr sz="7200"/>
            </a:lvl1pPr>
          </a:lstStyle>
          <a:p>
            <a:r>
              <a:t>Your source should be in one of the thirds facing the “negative space” (aka open space) not the middle.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terrel2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0692" b="106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Framing Interviews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77850">
              <a:defRPr sz="5250"/>
            </a:lvl1pPr>
          </a:lstStyle>
          <a:p>
            <a:r>
              <a:t>Your source should be in one of the side thirds, not in the middle.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asted-imag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3857540" y="5851131"/>
            <a:ext cx="9538714" cy="5341680"/>
          </a:xfrm>
          <a:prstGeom prst="rect">
            <a:avLst/>
          </a:prstGeom>
        </p:spPr>
      </p:pic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xfrm>
            <a:off x="4368800" y="1422400"/>
            <a:ext cx="10007600" cy="5626100"/>
          </a:xfrm>
          <a:prstGeom prst="rect">
            <a:avLst/>
          </a:prstGeom>
        </p:spPr>
        <p:txBody>
          <a:bodyPr/>
          <a:lstStyle/>
          <a:p>
            <a:r>
              <a:t>Selfie Stand-up</a:t>
            </a:r>
          </a:p>
        </p:txBody>
      </p:sp>
      <p:sp>
        <p:nvSpPr>
          <p:cNvPr id="205" name="Shape 2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26440">
              <a:defRPr sz="6600"/>
            </a:lvl1pPr>
          </a:lstStyle>
          <a:p>
            <a:r>
              <a:t>You are the reporter, the omniscient one. Frame in the center. Keep the shot medium or tight. Be aware of what is behind you.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asted-imag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8611" r="186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8" name="Shape 2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Use a Tripod</a:t>
            </a:r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Shaky video results in motion sickness.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asted-imag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2235749" y="3278096"/>
            <a:ext cx="10574272" cy="7042466"/>
          </a:xfrm>
          <a:prstGeom prst="rect">
            <a:avLst/>
          </a:prstGeom>
        </p:spPr>
      </p:pic>
      <p:sp>
        <p:nvSpPr>
          <p:cNvPr id="212" name="Shape 2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…Or stabilize your shots</a:t>
            </a:r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050"/>
            </a:lvl1pPr>
          </a:lstStyle>
          <a:p>
            <a:r>
              <a:t>Put mobile on a stationary object or brace your upper arms against your body to become a human tripod.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Tips for mobile video</a:t>
            </a:r>
          </a:p>
        </p:txBody>
      </p:sp>
      <p:sp>
        <p:nvSpPr>
          <p:cNvPr id="216" name="Shape 2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Remove big files from your phone.</a:t>
            </a:r>
          </a:p>
          <a:p>
            <a:r>
              <a:t>Make sure the battery is charged.</a:t>
            </a:r>
          </a:p>
          <a:p>
            <a:r>
              <a:t>Turn off opps in the background to save power</a:t>
            </a:r>
          </a:p>
          <a:p>
            <a:r>
              <a:t>Put the iPhone on airplane mode</a:t>
            </a:r>
          </a:p>
          <a:p>
            <a:r>
              <a:t>Bring chargers and a juice pack.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Using Videolicious</a:t>
            </a:r>
          </a:p>
        </p:txBody>
      </p:sp>
      <p:sp>
        <p:nvSpPr>
          <p:cNvPr id="219" name="Shape 2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Produce a 30-second vo/B-roll package or a 30-second selfie standup/B-roll package. No SOTs.</a:t>
            </a:r>
          </a:p>
          <a:p>
            <a:r>
              <a:t>First only shoot B-roll.</a:t>
            </a:r>
          </a:p>
          <a:p>
            <a:r>
              <a:t>Record a V.O. after you have your B-roll</a:t>
            </a:r>
          </a:p>
          <a:p>
            <a:r>
              <a:t>Use smart phone’s native video app.</a:t>
            </a:r>
          </a:p>
          <a:p>
            <a:r>
              <a:t>Import your assets into Videolicious to use it as your editor so you don’t inadvertently delete the video.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Use the Native App</a:t>
            </a:r>
          </a:p>
        </p:txBody>
      </p:sp>
      <p:sp>
        <p:nvSpPr>
          <p:cNvPr id="222" name="Shape 2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0352" indent="-530352" defTabSz="718184">
              <a:spcBef>
                <a:spcPts val="5100"/>
              </a:spcBef>
              <a:defRPr sz="4524"/>
            </a:pPr>
            <a:r>
              <a:t>Think about the story you want to tell Keep shots related to the theme.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Shoot 5 sequenced shots of FIVE SECONDS EACH.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One wide shot Establishing shot)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Two medium shots of people doing interesting things.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Two tight shots: Get intimate, show detail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Total 25 seconds. (We will add a 5 second VO later.)</a:t>
            </a:r>
          </a:p>
          <a:p>
            <a:pPr marL="530352" indent="-530352" defTabSz="718184">
              <a:spcBef>
                <a:spcPts val="5100"/>
              </a:spcBef>
              <a:defRPr sz="4524"/>
            </a:pPr>
            <a:r>
              <a:t>Deadline 5 minutes.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NYPA-mojo-Cindy-E.-Rodri_guez_Page_40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54" b="5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NYPA-mojo-Cindy-E.-Rodri_guez_Page_41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33" b="3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NYPA-mojo-Cindy-E.-Rodri_guez_Page_4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/>
          </p:cNvSpPr>
          <p:nvPr>
            <p:ph type="title"/>
          </p:nvPr>
        </p:nvSpPr>
        <p:spPr>
          <a:xfrm>
            <a:off x="1784350" y="577850"/>
            <a:ext cx="20815300" cy="2984500"/>
          </a:xfrm>
          <a:prstGeom prst="rect">
            <a:avLst/>
          </a:prstGeom>
        </p:spPr>
        <p:txBody>
          <a:bodyPr/>
          <a:lstStyle>
            <a:lvl1pPr defTabSz="619125">
              <a:defRPr sz="9375"/>
            </a:lvl1pPr>
          </a:lstStyle>
          <a:p>
            <a:r>
              <a:t>Review your shots then write a quick script or do it on the fly</a:t>
            </a:r>
          </a:p>
        </p:txBody>
      </p:sp>
      <p:sp>
        <p:nvSpPr>
          <p:cNvPr id="231" name="Shape 231"/>
          <p:cNvSpPr>
            <a:spLocks noGrp="1"/>
          </p:cNvSpPr>
          <p:nvPr>
            <p:ph type="body" idx="1"/>
          </p:nvPr>
        </p:nvSpPr>
        <p:spPr>
          <a:xfrm>
            <a:off x="1790700" y="3644900"/>
            <a:ext cx="20188955" cy="8839200"/>
          </a:xfrm>
          <a:prstGeom prst="rect">
            <a:avLst/>
          </a:prstGeom>
        </p:spPr>
        <p:txBody>
          <a:bodyPr/>
          <a:lstStyle/>
          <a:p>
            <a:r>
              <a:rPr dirty="0"/>
              <a:t>Basic rules: One thought per sentence, keep sentences </a:t>
            </a:r>
            <a:r>
              <a:rPr dirty="0" smtClean="0"/>
              <a:t>short</a:t>
            </a:r>
            <a:r>
              <a:rPr dirty="0"/>
              <a:t>, </a:t>
            </a:r>
            <a:r>
              <a:rPr dirty="0" smtClean="0"/>
              <a:t>lea</a:t>
            </a:r>
            <a:r>
              <a:rPr lang="en-US" dirty="0" smtClean="0"/>
              <a:t>r</a:t>
            </a:r>
            <a:r>
              <a:rPr dirty="0" smtClean="0"/>
              <a:t>n </a:t>
            </a:r>
            <a:r>
              <a:rPr dirty="0"/>
              <a:t>to narrate on the fly</a:t>
            </a:r>
          </a:p>
          <a:p>
            <a:r>
              <a:rPr dirty="0"/>
              <a:t>Script template: http://j.mp/vidscripttemplate.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NYPA-mojo-Cindy-E.-Rodri_guez_Page_44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36" b="36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11374"/>
            </a:lvl1pPr>
          </a:lstStyle>
          <a:p>
            <a:r>
              <a:t>Tips for  Recording Voice Overs</a:t>
            </a:r>
          </a:p>
        </p:txBody>
      </p:sp>
      <p:sp>
        <p:nvSpPr>
          <p:cNvPr id="236" name="Shape 2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Start with a five-second </a:t>
            </a:r>
            <a:r>
              <a:rPr lang="en-US" dirty="0" smtClean="0"/>
              <a:t>V</a:t>
            </a:r>
            <a:r>
              <a:rPr dirty="0" smtClean="0"/>
              <a:t>O </a:t>
            </a:r>
            <a:r>
              <a:rPr dirty="0"/>
              <a:t>that introduces the story.</a:t>
            </a:r>
          </a:p>
          <a:p>
            <a:r>
              <a:rPr dirty="0"/>
              <a:t>Five seconds+ about 15 words. (Three words per second.)</a:t>
            </a:r>
          </a:p>
          <a:p>
            <a:r>
              <a:rPr dirty="0"/>
              <a:t>Think about the background and try to find a quiet spot.</a:t>
            </a:r>
          </a:p>
          <a:p>
            <a:r>
              <a:rPr dirty="0"/>
              <a:t>By the 6th second, begin choosing your </a:t>
            </a:r>
            <a:r>
              <a:rPr dirty="0" smtClean="0"/>
              <a:t>B</a:t>
            </a:r>
            <a:r>
              <a:rPr lang="en-US" dirty="0" smtClean="0"/>
              <a:t>-</a:t>
            </a:r>
            <a:r>
              <a:rPr dirty="0" smtClean="0"/>
              <a:t>Roll </a:t>
            </a:r>
            <a:r>
              <a:rPr dirty="0"/>
              <a:t>shots.</a:t>
            </a:r>
          </a:p>
          <a:p>
            <a:r>
              <a:rPr dirty="0"/>
              <a:t>The free version of the app gives you 1:00 (60 seconds), </a:t>
            </a:r>
            <a:r>
              <a:rPr dirty="0" smtClean="0"/>
              <a:t>b</a:t>
            </a:r>
            <a:r>
              <a:rPr lang="en-US" dirty="0" smtClean="0"/>
              <a:t>u</a:t>
            </a:r>
            <a:r>
              <a:rPr dirty="0" smtClean="0"/>
              <a:t>t </a:t>
            </a:r>
            <a:r>
              <a:rPr dirty="0"/>
              <a:t>we’re keeping this package to :30.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NYPA-mojo-Cindy-E.-Rodri_guez_Page_46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078" r="1078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NYPA-mojo-Cindy-E.-Rodri_guez_Page_47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36" b="36"/>
          <a:stretch>
            <a:fillRect/>
          </a:stretch>
        </p:blipFill>
        <p:spPr>
          <a:xfrm>
            <a:off x="0" y="20483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NYPA-mojo-Cindy-E.-Rodri_guez_Page_52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83" b="8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NYPA-mojo-Cindy-E.-Rodri_guez_Page_53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52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NYPA-mojo-Cindy-E.-Rodri_guez_Page_54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0" b="1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NYPA-mojo-Cindy-E.-Rodri_guez_Page_55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1" b="11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NYPA-mojo-Cindy-E.-Rodri_guez_Page_56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6" b="16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NYPA-mojo-Cindy-E.-Rodri_guez_Page_57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9" b="29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NYPA-mojo-Cindy-E.-Rodri_guez_Page_59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NYPA-mojo-Cindy-E.-Rodri_guez_Page_60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52" b="5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NYPA-mojo-Cindy-E.-Rodri_guez_Page_61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MOJO preso.001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0" y="1270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NYPA-mojo-Cindy-E.-Rodri_guez_Page_63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4" b="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NYPA-mojo-Cindy-E.-Rodri_guez_Page_64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NYPA-mojo-Cindy-E.-Rodri_guez_Page_65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NYPA-mojo-Cindy-E.-Rodri_guez_Page_66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9" b="29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Macintosh PowerPoint</Application>
  <PresentationFormat>Custom</PresentationFormat>
  <Paragraphs>103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Gradient</vt:lpstr>
      <vt:lpstr>Creating Video Packages With Your iPhone</vt:lpstr>
      <vt:lpstr>You have to learn the craft.</vt:lpstr>
      <vt:lpstr>The Rationale</vt:lpstr>
      <vt:lpstr>You Can Go Solo</vt:lpstr>
      <vt:lpstr>Backpack Journalism is Exhausting</vt:lpstr>
      <vt:lpstr>Back pocket Journalism Isn’t</vt:lpstr>
      <vt:lpstr>Pioneering Mojos</vt:lpstr>
      <vt:lpstr>Video Story Telling Assets</vt:lpstr>
      <vt:lpstr>Clear Audio is Vital</vt:lpstr>
      <vt:lpstr>Collecting Sound Bites</vt:lpstr>
      <vt:lpstr>Collecting SOTs aka sound bites, sound on tape or actualities</vt:lpstr>
      <vt:lpstr>Collecting SOTs</vt:lpstr>
      <vt:lpstr>Shoot horizontal</vt:lpstr>
      <vt:lpstr>Collecting B-Roll</vt:lpstr>
      <vt:lpstr>Establishing Shot</vt:lpstr>
      <vt:lpstr>Medium Shot</vt:lpstr>
      <vt:lpstr>PowerPoint Presentation</vt:lpstr>
      <vt:lpstr>Rule of Thirds</vt:lpstr>
      <vt:lpstr>Turn on the Grid</vt:lpstr>
      <vt:lpstr>Lock Focus and Exposure</vt:lpstr>
      <vt:lpstr>Avoid Using Flash</vt:lpstr>
      <vt:lpstr>Framing Interviews</vt:lpstr>
      <vt:lpstr>Framing Interviews</vt:lpstr>
      <vt:lpstr>Selfie Stand-up</vt:lpstr>
      <vt:lpstr>Use a Tripod</vt:lpstr>
      <vt:lpstr>…Or stabilize your shots</vt:lpstr>
      <vt:lpstr>Tips for mobile video</vt:lpstr>
      <vt:lpstr>Using Videolicious</vt:lpstr>
      <vt:lpstr>Use the Native App</vt:lpstr>
      <vt:lpstr>PowerPoint Presentation</vt:lpstr>
      <vt:lpstr>PowerPoint Presentation</vt:lpstr>
      <vt:lpstr>PowerPoint Presentation</vt:lpstr>
      <vt:lpstr>Review your shots then write a quick script or do it on the fly</vt:lpstr>
      <vt:lpstr>PowerPoint Presentation</vt:lpstr>
      <vt:lpstr>Tips for  Recording Voice Overs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Video Packages With Your iPhone</dc:title>
  <cp:lastModifiedBy>Cronkite School</cp:lastModifiedBy>
  <cp:revision>1</cp:revision>
  <dcterms:modified xsi:type="dcterms:W3CDTF">2017-11-06T19:30:44Z</dcterms:modified>
</cp:coreProperties>
</file>